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4" r:id="rId3"/>
    <p:sldId id="282" r:id="rId4"/>
    <p:sldId id="257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76" r:id="rId13"/>
    <p:sldId id="265" r:id="rId14"/>
    <p:sldId id="277" r:id="rId15"/>
    <p:sldId id="266" r:id="rId16"/>
    <p:sldId id="279" r:id="rId17"/>
    <p:sldId id="278" r:id="rId18"/>
    <p:sldId id="283" r:id="rId19"/>
    <p:sldId id="284" r:id="rId20"/>
    <p:sldId id="280" r:id="rId21"/>
    <p:sldId id="281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82C3-5792-46B6-84B4-7CC9A26064AB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26B8-F9E8-499B-B46C-86A0998EA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87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82C3-5792-46B6-84B4-7CC9A26064AB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26B8-F9E8-499B-B46C-86A0998EA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01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82C3-5792-46B6-84B4-7CC9A26064AB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26B8-F9E8-499B-B46C-86A0998EA6F7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879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82C3-5792-46B6-84B4-7CC9A26064AB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26B8-F9E8-499B-B46C-86A0998EA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435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82C3-5792-46B6-84B4-7CC9A26064AB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26B8-F9E8-499B-B46C-86A0998EA6F7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7532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82C3-5792-46B6-84B4-7CC9A26064AB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26B8-F9E8-499B-B46C-86A0998EA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54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82C3-5792-46B6-84B4-7CC9A26064AB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26B8-F9E8-499B-B46C-86A0998EA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929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82C3-5792-46B6-84B4-7CC9A26064AB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26B8-F9E8-499B-B46C-86A0998EA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82C3-5792-46B6-84B4-7CC9A26064AB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26B8-F9E8-499B-B46C-86A0998EA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16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82C3-5792-46B6-84B4-7CC9A26064AB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26B8-F9E8-499B-B46C-86A0998EA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39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82C3-5792-46B6-84B4-7CC9A26064AB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26B8-F9E8-499B-B46C-86A0998EA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53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82C3-5792-46B6-84B4-7CC9A26064AB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26B8-F9E8-499B-B46C-86A0998EA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97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82C3-5792-46B6-84B4-7CC9A26064AB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26B8-F9E8-499B-B46C-86A0998EA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92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82C3-5792-46B6-84B4-7CC9A26064AB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26B8-F9E8-499B-B46C-86A0998EA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31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82C3-5792-46B6-84B4-7CC9A26064AB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26B8-F9E8-499B-B46C-86A0998EA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69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26B8-F9E8-499B-B46C-86A0998EA6F7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82C3-5792-46B6-84B4-7CC9A26064AB}" type="datetimeFigureOut">
              <a:rPr lang="pt-BR" smtClean="0"/>
              <a:t>14/09/2020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52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382C3-5792-46B6-84B4-7CC9A26064AB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F926B8-F9E8-499B-B46C-86A0998EA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38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gp.cnpq.br/dgp/espelhogrupo/5685378103657880" TargetMode="External"/><Relationship Id="rId2" Type="http://schemas.openxmlformats.org/officeDocument/2006/relationships/hyperlink" Target="https://apophatike.wixsite.com/apophatik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lattes.cnpq.br/293819921964751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APOPHATIKÉ</a:t>
            </a:r>
            <a:endParaRPr lang="pt-BR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Adobe Garamond Pro Bold" panose="02020702060506020403" pitchFamily="18" charset="0"/>
              </a:rPr>
              <a:t>Grupos de Estudos </a:t>
            </a:r>
            <a:r>
              <a:rPr lang="pt-BR" sz="2800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I</a:t>
            </a:r>
            <a:r>
              <a:rPr lang="pt-BR" sz="2800" dirty="0" smtClean="0">
                <a:solidFill>
                  <a:schemeClr val="tx1"/>
                </a:solidFill>
                <a:latin typeface="Adobe Garamond Pro Bold" panose="02020702060506020403" pitchFamily="18" charset="0"/>
              </a:rPr>
              <a:t>nterdisciplinares em Mística  </a:t>
            </a:r>
            <a:r>
              <a:rPr lang="pt-BR" sz="2800" dirty="0" smtClean="0">
                <a:solidFill>
                  <a:schemeClr val="tx1"/>
                </a:solidFill>
                <a:latin typeface="Adobe Garamond Pro Bold" panose="02020702060506020403" pitchFamily="18" charset="0"/>
                <a:hlinkClick r:id="rId2"/>
              </a:rPr>
              <a:t>https://apophatike.wixsite.com/apophatike</a:t>
            </a:r>
            <a:r>
              <a:rPr lang="pt-BR" sz="2800" dirty="0" smtClean="0">
                <a:solidFill>
                  <a:schemeClr val="tx1"/>
                </a:solidFill>
                <a:latin typeface="Adobe Garamond Pro Bold" panose="02020702060506020403" pitchFamily="18" charset="0"/>
              </a:rPr>
              <a:t>                         </a:t>
            </a:r>
            <a:endParaRPr lang="pt-BR" sz="2800"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870701"/>
            <a:ext cx="8708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​Registro no CNPq: 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http://dgp.cnpq.br/dgp/espelhogrupo/5685378103657880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7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27666" y="262323"/>
            <a:ext cx="8596668" cy="13208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		      PUBLICAÇÕES II</a:t>
            </a:r>
            <a:endParaRPr lang="pt-BR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3106"/>
          </a:xfrm>
        </p:spPr>
        <p:txBody>
          <a:bodyPr/>
          <a:lstStyle/>
          <a:p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818" y="1340621"/>
            <a:ext cx="6400799" cy="53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26180" y="283028"/>
            <a:ext cx="8596668" cy="13208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	PUBLICAÇÕES NO PRELO</a:t>
            </a:r>
            <a:endParaRPr lang="pt-BR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9056" y="4222844"/>
            <a:ext cx="7727284" cy="963609"/>
          </a:xfrm>
        </p:spPr>
        <p:txBody>
          <a:bodyPr>
            <a:normAutofit fontScale="85000" lnSpcReduction="10000"/>
          </a:bodyPr>
          <a:lstStyle/>
          <a:p>
            <a:endParaRPr lang="pt-BR" dirty="0" smtClean="0"/>
          </a:p>
          <a:p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Mística e ascese – Ed PUC-Rio / Ed. Reflexão, 2020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877175" y="2548311"/>
            <a:ext cx="6980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mística e os místicos, Petrópolis, Vozes, 2021</a:t>
            </a:r>
          </a:p>
        </p:txBody>
      </p:sp>
    </p:spTree>
    <p:extLst>
      <p:ext uri="{BB962C8B-B14F-4D97-AF65-F5344CB8AC3E}">
        <p14:creationId xmlns:p14="http://schemas.microsoft.com/office/powerpoint/2010/main" val="153837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15002" y="3472410"/>
            <a:ext cx="9177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PROJETOS DE PESQUSA EM ANDAMENTO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96729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	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9752" y="450964"/>
            <a:ext cx="7888077" cy="5830094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pt-BR" sz="2800" u="sng" dirty="0"/>
              <a:t>PROJETO DE </a:t>
            </a:r>
            <a:r>
              <a:rPr lang="pt-BR" sz="2800" u="sng" dirty="0" smtClean="0"/>
              <a:t>PESQUISA</a:t>
            </a:r>
            <a:r>
              <a:rPr lang="pt-BR" sz="2800" dirty="0" smtClean="0"/>
              <a:t>:</a:t>
            </a:r>
            <a:r>
              <a:rPr lang="pt-BR" sz="2800" b="1" dirty="0" smtClean="0"/>
              <a:t> </a:t>
            </a:r>
            <a:r>
              <a:rPr lang="pt-BR" sz="2800" b="1" dirty="0"/>
              <a:t>Literatura de autoria feminina na Idade Média: Escritas transgressoras como expressão de uma poética do sagrado</a:t>
            </a:r>
            <a:br>
              <a:rPr lang="pt-BR" sz="2800" b="1" dirty="0"/>
            </a:br>
            <a:r>
              <a:rPr lang="pt-BR" sz="2800" dirty="0"/>
              <a:t> </a:t>
            </a:r>
          </a:p>
          <a:p>
            <a:pPr algn="just" fontAlgn="base"/>
            <a:r>
              <a:rPr lang="pt-BR" sz="2800" dirty="0"/>
              <a:t>O projeto se desenvolve na Pós-graduação em Literatura e </a:t>
            </a:r>
            <a:r>
              <a:rPr lang="pt-BR" sz="2800" dirty="0" err="1"/>
              <a:t>Interculturalidade</a:t>
            </a:r>
            <a:r>
              <a:rPr lang="pt-BR" sz="2800" dirty="0"/>
              <a:t> (PPGLI/UEPB) e na Graduação em Filosofia (UEPB) e inclui a mística feminina, já que muitos dos textos trabalhados são textos que giram em torno do tema da mística. Na Pós há, no momento, duas orientações em andamento. Uma em </a:t>
            </a:r>
            <a:r>
              <a:rPr lang="pt-BR" sz="2800" dirty="0" err="1"/>
              <a:t>Hildegard</a:t>
            </a:r>
            <a:r>
              <a:rPr lang="pt-BR" sz="2800" dirty="0"/>
              <a:t> von </a:t>
            </a:r>
            <a:r>
              <a:rPr lang="pt-BR" sz="2800" dirty="0" err="1"/>
              <a:t>Bingen</a:t>
            </a:r>
            <a:r>
              <a:rPr lang="pt-BR" sz="2800" dirty="0"/>
              <a:t> e outra em Marguerite </a:t>
            </a:r>
            <a:r>
              <a:rPr lang="pt-BR" sz="2800" dirty="0" err="1"/>
              <a:t>Porete</a:t>
            </a:r>
            <a:r>
              <a:rPr lang="pt-BR" sz="2800" dirty="0"/>
              <a:t>. Na Graduação, vários projetos de pesquisa e extensão já foram realizados a partir deste e vários </a:t>
            </a:r>
            <a:r>
              <a:rPr lang="pt-BR" sz="2800" dirty="0" err="1"/>
              <a:t>TCCs</a:t>
            </a:r>
            <a:r>
              <a:rPr lang="pt-BR" sz="2800" dirty="0"/>
              <a:t> (trabalhos de conclusão de curso) executados</a:t>
            </a:r>
            <a:r>
              <a:rPr lang="pt-BR" sz="2800" dirty="0" smtClean="0"/>
              <a:t>.</a:t>
            </a:r>
          </a:p>
          <a:p>
            <a:pPr algn="just" fontAlgn="base"/>
            <a:endParaRPr lang="pt-BR" sz="2800" dirty="0"/>
          </a:p>
          <a:p>
            <a:pPr algn="just" fontAlgn="base"/>
            <a:r>
              <a:rPr lang="pt-BR" sz="2800" dirty="0" smtClean="0"/>
              <a:t>Coordenadora: Profa. Dra. Maria Simone Marinho (UEPB)</a:t>
            </a: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23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1" y="297321"/>
            <a:ext cx="101128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Projeto de Pesquisa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Tradição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delirante: das mulheres visionárias medievais à poesia brasileira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contemporânea.</a:t>
            </a:r>
          </a:p>
          <a:p>
            <a:pPr algn="just"/>
            <a:endParaRPr lang="pt-BR" sz="3200" b="1" dirty="0" smtClean="0"/>
          </a:p>
          <a:p>
            <a:pPr lvl="1"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Descrição: Se normalmente se supõe que a "tradição" seja conservadora, mantenedora da ordem e dos bons costumes, o que seria uma tradição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delirante? “Delírio” Vem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deliriare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(estar louco), que provém da</a:t>
            </a:r>
            <a:r>
              <a:rPr lang="pt-BR" sz="2800" dirty="0"/>
              <a:t>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junção </a:t>
            </a:r>
            <a:r>
              <a:rPr lang="pt-B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(para fora) e lira (sulco do arado). Delirar é, portanto, sair fora do sulco do arado, isto é, desviar-se da linha. Tradição delirante é, então: a transmissão daqueles que se desviam da norma, da conduta correta. Estes necessariamente devem irritar os guardadores da boa conduta, da razoabilidade, da retidão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Coordenador: Prof. Dr. Eduardo G. </a:t>
            </a:r>
            <a:r>
              <a:rPr lang="pt-B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Losso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(UFRJ/CNPq)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262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13658" y="463621"/>
            <a:ext cx="8643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Projeto de Pesquisa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lírica de Hilda Hilst, em especial suas influências gnósticas e a retórica apofática.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5686" y="2124533"/>
            <a:ext cx="109292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Descrição: Uma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 teórica frequente em meus textos é o pensador Georges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Bataille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principalmente suas teorizações sobre erotismo,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além de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Octávio Paz, desse último gosto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principalmente de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suas articulações sobre poesia e mito, poesia e sagrado. Ressalvo que nos meus últimos textos tenho experimentado uma escrita mais independente de arcabouços teóricos explícitos, e ensaiado uma interpretação mais autoral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Coordenadora: Profa. Dra. Cleide Oliveira (UFRJ) 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57201" y="779306"/>
            <a:ext cx="114844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Projeto de Pesquisa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Idiotice e santidade em Clarice Lispector.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7201" y="1852391"/>
            <a:ext cx="109292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Descrição: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Resumo: Associado à loucura, o tema da idiotice não é, como pode parecer, algo restrito a um romance, na obra de Clarice. Muitas vezes conectadas à inocência, displicência, deslocamento do mundo, imundice, personagens transitam entre o conhecimento e a ignorância mantendo-se, no entanto, como modelos de uma certa sabedoria. Para esse nosso projeto, nos pautaremos, como eixos, mas não exclusivamente, em dois romances,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Perto do coração selvagem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hora da estrela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respectivamente, o primeiro e o último da nossa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autora.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Coordenador: Prof. Dr. Cicero Cunha Bezerra (UFS/CNPq) 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8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6313" y="787177"/>
            <a:ext cx="899160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Projeto de </a:t>
            </a:r>
            <a:r>
              <a:rPr lang="pt-BR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pesquisa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b="1" dirty="0" err="1" smtClean="0"/>
              <a:t>CORPO</a:t>
            </a:r>
            <a:r>
              <a:rPr lang="pt-BR" b="1" dirty="0" smtClean="0"/>
              <a:t> </a:t>
            </a:r>
            <a:r>
              <a:rPr lang="pt-BR" b="1" dirty="0"/>
              <a:t>PERFURADO E REPARTIDO: MÍSTICA E CORPOREIDADE NA NARRATIVA DE MULHERES CONTEMPORÂNEAS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Descrição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dirty="0" err="1"/>
              <a:t>Este</a:t>
            </a:r>
            <a:r>
              <a:rPr lang="pt-BR" dirty="0"/>
              <a:t> projeto pretende estudar a relação entre a mulher e religião a partir do viés da corporeidade. No fundo de todas as discriminações contra o chamado “segundo sexo” encontram-se grandes questões a respeito de sua corporeidade. E se isso vai sendo superado dentro da sociedade, com o maior acesso da mulher ao mercado de trabalho e a possibilidade de planejar a gravidez e a maternidade, não é assim dentro dos espaços religiosos. E a pedra de tropeço nestes espaços é sobretudo a corporeidade feminina, que a exclui dos cargos de maior responsabilidade e a situa no lugar ambíguo da tentação, do pecado e do medo. Tomando como ponto de partida a teologia cristã sobre a mulher em diálogo com o pensamento da psicanalista e semióloga búlgaro-francesa Julia Kristeva, procuraremos aprofundar os conceitos que se encontram na base dessa questão em chave interdisciplinar. </a:t>
            </a:r>
            <a:r>
              <a:rPr lang="pt-BR" dirty="0" smtClean="0"/>
              <a:t>Visitaremos para isso os textos de místicas contemporâneas como Simone </a:t>
            </a:r>
            <a:r>
              <a:rPr lang="pt-BR" dirty="0" err="1" smtClean="0"/>
              <a:t>Weil</a:t>
            </a:r>
            <a:r>
              <a:rPr lang="pt-BR" dirty="0"/>
              <a:t>,</a:t>
            </a:r>
            <a:r>
              <a:rPr lang="pt-BR" dirty="0" smtClean="0"/>
              <a:t> Edith Stein e </a:t>
            </a:r>
            <a:r>
              <a:rPr lang="pt-BR" dirty="0" err="1" smtClean="0"/>
              <a:t>Etty</a:t>
            </a:r>
            <a:r>
              <a:rPr lang="pt-BR" dirty="0" smtClean="0"/>
              <a:t> </a:t>
            </a:r>
            <a:r>
              <a:rPr lang="pt-BR" dirty="0" err="1" smtClean="0"/>
              <a:t>Hillesum</a:t>
            </a:r>
            <a:r>
              <a:rPr lang="pt-BR" dirty="0" smtClean="0"/>
              <a:t>, assim como de escritoras e poetisas que expressam no texto literário sua vivencia corpórea e seus desejos espirituais e místicos. Dentre estas, </a:t>
            </a:r>
            <a:r>
              <a:rPr lang="pt-BR" dirty="0" err="1" smtClean="0"/>
              <a:t>Adelia</a:t>
            </a:r>
            <a:r>
              <a:rPr lang="pt-BR" dirty="0" smtClean="0"/>
              <a:t> Prado, Clarice Lispector, Sophia de Melo </a:t>
            </a:r>
            <a:r>
              <a:rPr lang="pt-BR" dirty="0" err="1" smtClean="0"/>
              <a:t>Breyner</a:t>
            </a:r>
            <a:r>
              <a:rPr lang="pt-BR" dirty="0" smtClean="0"/>
              <a:t> entre outras. 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Coordenação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Profa. Dra. Maria Clara (PUC/RJ)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4543" y="296009"/>
            <a:ext cx="89698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u="sng" dirty="0">
                <a:solidFill>
                  <a:srgbClr val="201F1E"/>
                </a:solidFill>
                <a:latin typeface="Arial" panose="020B0604020202020204" pitchFamily="34" charset="0"/>
              </a:rPr>
              <a:t> </a:t>
            </a:r>
            <a:r>
              <a:rPr lang="pt-BR" sz="2800" u="sng" dirty="0" smtClean="0">
                <a:solidFill>
                  <a:srgbClr val="201F1E"/>
                </a:solidFill>
                <a:latin typeface="Arial" panose="020B0604020202020204" pitchFamily="34" charset="0"/>
              </a:rPr>
              <a:t>Projeto de Pesquisa</a:t>
            </a:r>
            <a:r>
              <a:rPr lang="pt-BR" sz="2800" dirty="0" smtClean="0">
                <a:solidFill>
                  <a:srgbClr val="201F1E"/>
                </a:solidFill>
                <a:latin typeface="Arial" panose="020B0604020202020204" pitchFamily="34" charset="0"/>
              </a:rPr>
              <a:t>: </a:t>
            </a:r>
            <a:r>
              <a:rPr lang="pt-BR" sz="2800" b="1" dirty="0" smtClean="0">
                <a:solidFill>
                  <a:srgbClr val="201F1E"/>
                </a:solidFill>
                <a:latin typeface="Arial" panose="020B0604020202020204" pitchFamily="34" charset="0"/>
              </a:rPr>
              <a:t>Rubem </a:t>
            </a:r>
            <a:r>
              <a:rPr lang="pt-BR" sz="2800" b="1" dirty="0">
                <a:solidFill>
                  <a:srgbClr val="201F1E"/>
                </a:solidFill>
                <a:latin typeface="Arial" panose="020B0604020202020204" pitchFamily="34" charset="0"/>
              </a:rPr>
              <a:t>Alves:  teoria da religião e </a:t>
            </a:r>
            <a:r>
              <a:rPr lang="pt-BR" sz="2800" b="1" dirty="0" err="1" smtClean="0">
                <a:solidFill>
                  <a:srgbClr val="201F1E"/>
                </a:solidFill>
                <a:latin typeface="Arial" panose="020B0604020202020204" pitchFamily="34" charset="0"/>
              </a:rPr>
              <a:t>teopoetica</a:t>
            </a:r>
            <a:r>
              <a:rPr lang="pt-BR" sz="2800" b="1" dirty="0" smtClean="0">
                <a:solidFill>
                  <a:srgbClr val="201F1E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pt-BR" sz="2800" b="1" dirty="0" smtClean="0">
              <a:solidFill>
                <a:srgbClr val="201F1E"/>
              </a:solidFill>
              <a:latin typeface="Arial" panose="020B0604020202020204" pitchFamily="34" charset="0"/>
            </a:endParaRPr>
          </a:p>
          <a:p>
            <a:pPr algn="just"/>
            <a:endParaRPr lang="pt-BR" sz="2800" b="1" dirty="0"/>
          </a:p>
        </p:txBody>
      </p:sp>
      <p:sp>
        <p:nvSpPr>
          <p:cNvPr id="4" name="Retângulo 3"/>
          <p:cNvSpPr/>
          <p:nvPr/>
        </p:nvSpPr>
        <p:spPr>
          <a:xfrm>
            <a:off x="283029" y="1389836"/>
            <a:ext cx="9993086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800" b="1" dirty="0">
                <a:solidFill>
                  <a:srgbClr val="201F1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Descrição</a:t>
            </a:r>
            <a:r>
              <a:rPr lang="pt-BR" sz="2800" dirty="0">
                <a:solidFill>
                  <a:srgbClr val="201F1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O projeto  tem como objetivo pesquisar o corpus bibliográfico de  Rubem Alves a partir de três momentos distintos:  a fase inicial da sua produção,  que inclui as obras </a:t>
            </a:r>
            <a:r>
              <a:rPr lang="pt-BR" sz="2800" i="1" dirty="0">
                <a:solidFill>
                  <a:srgbClr val="201F1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 Esperança</a:t>
            </a:r>
            <a:r>
              <a:rPr lang="pt-BR" sz="2800" dirty="0">
                <a:solidFill>
                  <a:srgbClr val="201F1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e </a:t>
            </a:r>
            <a:r>
              <a:rPr lang="pt-BR" sz="2800" i="1" dirty="0">
                <a:solidFill>
                  <a:srgbClr val="201F1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 gestação do Futuro; </a:t>
            </a:r>
            <a:r>
              <a:rPr lang="pt-BR" sz="2800" dirty="0">
                <a:solidFill>
                  <a:srgbClr val="201F1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 fase intermédia que incluí as obras </a:t>
            </a:r>
            <a:r>
              <a:rPr lang="pt-BR" sz="2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 enigma da religião</a:t>
            </a:r>
            <a:r>
              <a:rPr lang="pt-BR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 </a:t>
            </a:r>
            <a:r>
              <a:rPr lang="pt-BR" sz="2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Protestantismo e repressão</a:t>
            </a:r>
            <a:r>
              <a:rPr lang="pt-BR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 </a:t>
            </a:r>
            <a:r>
              <a:rPr lang="pt-BR" sz="2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 que é religião</a:t>
            </a:r>
            <a:r>
              <a:rPr lang="pt-BR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  </a:t>
            </a:r>
            <a:r>
              <a:rPr lang="pt-BR" sz="2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 suspiro dos oprimidos</a:t>
            </a:r>
            <a:r>
              <a:rPr lang="pt-BR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e </a:t>
            </a:r>
            <a:r>
              <a:rPr lang="pt-BR" sz="2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Dogmatismo e tolerância</a:t>
            </a:r>
            <a:r>
              <a:rPr lang="pt-BR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e, por último, a fase poética que inclui as obras  </a:t>
            </a:r>
            <a:r>
              <a:rPr lang="pt-BR" sz="2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Variações sobre a vida e a morte</a:t>
            </a:r>
            <a:r>
              <a:rPr lang="pt-BR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(1981), </a:t>
            </a:r>
            <a:r>
              <a:rPr lang="pt-BR" sz="2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Creio na ressurreição do corpo</a:t>
            </a:r>
            <a:r>
              <a:rPr lang="pt-BR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(1982),  </a:t>
            </a:r>
            <a:r>
              <a:rPr lang="pt-BR" sz="2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Poesia, profecia, magia: meditações</a:t>
            </a:r>
            <a:r>
              <a:rPr lang="pt-BR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( 1983) e  </a:t>
            </a:r>
            <a:r>
              <a:rPr lang="pt-BR" sz="2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Pai Nosso: meditações </a:t>
            </a:r>
            <a:r>
              <a:rPr lang="pt-BR" sz="28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(1987</a:t>
            </a:r>
            <a:r>
              <a:rPr lang="pt-BR" sz="2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). </a:t>
            </a:r>
            <a:endParaRPr lang="pt-BR" sz="28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pt-BR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t-BR" sz="28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Coordenação: Prof. Dr. Edson Fernando de Almeida (UFJF)</a:t>
            </a:r>
            <a:endParaRPr lang="pt-BR" sz="28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0629" y="882395"/>
            <a:ext cx="89698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u="sng" dirty="0">
                <a:solidFill>
                  <a:srgbClr val="201F1E"/>
                </a:solidFill>
                <a:latin typeface="Arial" panose="020B0604020202020204" pitchFamily="34" charset="0"/>
              </a:rPr>
              <a:t> </a:t>
            </a:r>
            <a:r>
              <a:rPr lang="pt-BR" sz="2800" u="sng" dirty="0" smtClean="0">
                <a:solidFill>
                  <a:srgbClr val="201F1E"/>
                </a:solidFill>
                <a:latin typeface="Arial" panose="020B0604020202020204" pitchFamily="34" charset="0"/>
              </a:rPr>
              <a:t>Projeto de Pesquisa</a:t>
            </a:r>
            <a:r>
              <a:rPr lang="pt-BR" sz="2800" dirty="0" smtClean="0">
                <a:solidFill>
                  <a:srgbClr val="201F1E"/>
                </a:solidFill>
                <a:latin typeface="Arial" panose="020B0604020202020204" pitchFamily="34" charset="0"/>
              </a:rPr>
              <a:t>: </a:t>
            </a:r>
            <a:r>
              <a:rPr lang="pt-BR" sz="2800" b="1" dirty="0" smtClean="0">
                <a:solidFill>
                  <a:srgbClr val="201F1E"/>
                </a:solidFill>
                <a:latin typeface="Arial" panose="020B0604020202020204" pitchFamily="34" charset="0"/>
              </a:rPr>
              <a:t>Religião e Mística</a:t>
            </a:r>
          </a:p>
          <a:p>
            <a:pPr algn="just"/>
            <a:endParaRPr lang="pt-BR" sz="2800" b="1" dirty="0" smtClean="0">
              <a:solidFill>
                <a:srgbClr val="201F1E"/>
              </a:solidFill>
              <a:latin typeface="Arial" panose="020B0604020202020204" pitchFamily="34" charset="0"/>
            </a:endParaRPr>
          </a:p>
          <a:p>
            <a:pPr algn="just"/>
            <a:endParaRPr lang="pt-BR" sz="2800" b="1" dirty="0"/>
          </a:p>
        </p:txBody>
      </p:sp>
      <p:sp>
        <p:nvSpPr>
          <p:cNvPr id="4" name="Retângulo 3"/>
          <p:cNvSpPr/>
          <p:nvPr/>
        </p:nvSpPr>
        <p:spPr>
          <a:xfrm>
            <a:off x="130629" y="2267390"/>
            <a:ext cx="99930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800" b="1" dirty="0" smtClean="0">
                <a:solidFill>
                  <a:srgbClr val="201F1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Descrição</a:t>
            </a:r>
            <a:r>
              <a:rPr lang="pt-BR" sz="2800" dirty="0" smtClean="0">
                <a:solidFill>
                  <a:srgbClr val="201F1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Mística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religião no pensamento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contemporâneo busca realizar um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estudo envolvendo diferentes campos disciplinares – literatura, teologia e filosofia – sobre mística e religião: mística e literatura contemporânea, linguagem e religião, mística e poesia.</a:t>
            </a:r>
          </a:p>
          <a:p>
            <a:pPr algn="just">
              <a:spcAft>
                <a:spcPts val="800"/>
              </a:spcAft>
            </a:pPr>
            <a:endParaRPr lang="pt-BR" sz="28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pt-BR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t-BR" sz="28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Coordenação: Josias da Costa Júnior (UEPA)</a:t>
            </a:r>
            <a:endParaRPr lang="pt-BR" sz="28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5428" y="1051594"/>
            <a:ext cx="85997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grupo congrega pesquisadores de diversas áreas acadêmicas, especialmente de Filosofia, Teologia,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Letras, Psicologia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Ciências da Religião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várias Instituições do Brasil,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têm suas pesquisas vinculadas aos temas da Mística e da Ascese. 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Iniciado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Março de 2010,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mantém reuniões periódicas, no decurso das quais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membros do grupo apresentam internamente suas pesquisas e decidem os encaminhamentos das atividades do grupo. 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31028" y="325756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Referenciais teóricos</a:t>
            </a:r>
            <a:endParaRPr lang="pt-BR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3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47256" y="471604"/>
            <a:ext cx="308065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Certeau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Mcginn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Hanegraaff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 Paz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Rahner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Kuschel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 Kristeva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Blanchot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Haas</a:t>
            </a:r>
          </a:p>
          <a:p>
            <a:endParaRPr lang="pt-BR" sz="2800" dirty="0" smtClean="0"/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170712" y="2034299"/>
            <a:ext cx="33092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Foucault</a:t>
            </a:r>
          </a:p>
          <a:p>
            <a:pPr fontAlgn="base"/>
            <a:r>
              <a:rPr lang="pt-B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pt-B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Hadot</a:t>
            </a:r>
            <a:endParaRPr lang="pt-BR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Henrique L. Vaz</a:t>
            </a:r>
          </a:p>
          <a:p>
            <a:pPr fontAlgn="base"/>
            <a:r>
              <a:rPr lang="pt-B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pt-B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Baruzi</a:t>
            </a:r>
            <a:endParaRPr lang="pt-BR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pt-B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Bataile</a:t>
            </a:r>
            <a:r>
              <a:rPr lang="pt-B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pt-B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pt-B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Bergson</a:t>
            </a:r>
            <a:endParaRPr lang="pt-BR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pt-B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Betto</a:t>
            </a:r>
            <a:endParaRPr lang="pt-BR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Boff.</a:t>
            </a:r>
          </a:p>
          <a:p>
            <a:pPr fontAlgn="base"/>
            <a:r>
              <a:rPr lang="pt-B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C. </a:t>
            </a:r>
            <a:r>
              <a:rPr lang="pt-B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Bingemer</a:t>
            </a:r>
            <a:endParaRPr lang="pt-BR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pt-B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Bremond</a:t>
            </a:r>
            <a:endParaRPr lang="pt-BR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pt-BR" sz="2800" dirty="0">
              <a:solidFill>
                <a:srgbClr val="605E5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717971" y="301901"/>
            <a:ext cx="253637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pt-B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Ricoeur</a:t>
            </a:r>
            <a:endParaRPr lang="pt-BR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Nunes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Panikkar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Scholem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J.Velasco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 James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Heidegger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 Wittgenstein</a:t>
            </a:r>
          </a:p>
          <a:p>
            <a:r>
              <a:rPr lang="pt-BR" sz="2400" dirty="0" smtClean="0"/>
              <a:t>S. Freud</a:t>
            </a:r>
          </a:p>
          <a:p>
            <a:r>
              <a:rPr lang="pt-BR" sz="2400" dirty="0" smtClean="0"/>
              <a:t>O. </a:t>
            </a:r>
            <a:r>
              <a:rPr lang="pt-BR" sz="2400" smtClean="0"/>
              <a:t>Pfister</a:t>
            </a:r>
            <a:endParaRPr lang="pt-BR" sz="2400" dirty="0"/>
          </a:p>
        </p:txBody>
      </p:sp>
      <p:sp>
        <p:nvSpPr>
          <p:cNvPr id="5" name="AutoShape 2" descr="O historiador e o sacerdote: o lugar social em Michel de Certeau | Gabinete  de Sciencia Brazile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301901"/>
            <a:ext cx="2031361" cy="1422498"/>
          </a:xfrm>
          <a:prstGeom prst="rect">
            <a:avLst/>
          </a:prstGeom>
        </p:spPr>
      </p:pic>
      <p:sp>
        <p:nvSpPr>
          <p:cNvPr id="7" name="AutoShape 4" descr="foucault e as relações entre saber e po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29" y="1452071"/>
            <a:ext cx="1888757" cy="11644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59" y="2383178"/>
            <a:ext cx="1792968" cy="982782"/>
          </a:xfrm>
          <a:prstGeom prst="rect">
            <a:avLst/>
          </a:prstGeom>
        </p:spPr>
      </p:pic>
      <p:pic>
        <p:nvPicPr>
          <p:cNvPr id="2054" name="Picture 6" descr="Meaning is use: Wittgenstein on the limits of language | Philosophy for  chan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31" y="2863732"/>
            <a:ext cx="1061355" cy="12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Julia Kristeva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396" y="3321395"/>
            <a:ext cx="1061132" cy="1251688"/>
          </a:xfrm>
          <a:prstGeom prst="rect">
            <a:avLst/>
          </a:prstGeom>
        </p:spPr>
      </p:pic>
      <p:sp>
        <p:nvSpPr>
          <p:cNvPr id="12" name="AutoShape 10" descr="Crítica: Bataille e o questionamento sobre a essência da literatura -  Jornal O Glob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979" y="4096227"/>
            <a:ext cx="1714608" cy="105358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396" y="5030746"/>
            <a:ext cx="1284290" cy="1171014"/>
          </a:xfrm>
          <a:prstGeom prst="rect">
            <a:avLst/>
          </a:prstGeom>
        </p:spPr>
      </p:pic>
      <p:pic>
        <p:nvPicPr>
          <p:cNvPr id="2060" name="Picture 12" descr="Pierre Hadot, Philosophy as a Way of Life | Dr. Joseph Tadi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31" y="5303350"/>
            <a:ext cx="948284" cy="14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5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3399" y="1282750"/>
            <a:ext cx="86650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Além da realização de grupos de estudos e eventos acadêmicos,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grupo tem como objetivo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produzir textos que representem as conclusões de suas pesquisas. Os temas principais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pesquisados são: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Relações entre Mística e Literatura na contemporaneidade; a Mística Neoplatônica (Plotino,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Proclo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Pseudo-Dionísio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Mística dos Primeiros Padres (Orígenes,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Evágrio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Agostinho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Mística e Psicanálise (Freud,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Fichte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Místicos Contemporâneos (Simone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Weil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Christian de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Chergé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Dietrich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Bonhoeffer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377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17325" y="221343"/>
            <a:ext cx="10709123" cy="13208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pt-BR" sz="36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SOBRE O GRUPO E SUA COMPOSIÇÃO</a:t>
            </a:r>
            <a:endParaRPr lang="pt-BR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1018" y="1019630"/>
            <a:ext cx="9500809" cy="4351338"/>
          </a:xfrm>
        </p:spPr>
        <p:txBody>
          <a:bodyPr>
            <a:noAutofit/>
          </a:bodyPr>
          <a:lstStyle/>
          <a:p>
            <a:pPr algn="just" fontAlgn="base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objetivo do grupo é produzir um ambiente de troca e aprimoramento de pesquisas e atividades acadêmicas relativas aos temas da Mística e da Ascese. Estes temas são desenvolvidos tanto a partir de seu ponto de vista histórico, quanto em sua relação com as diversas disciplinas, especialmente com a Filosofia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Psicologia,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Teologia e a Literatura. A partir destas pesquisas e atividades acadêmicas, o grupo organiza suas produções bibliográficas em livros e artigos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Além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produções individuais de seus membros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foi publicado em 2015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Paulus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livro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Narrativas Místicas, uma coletânea de textos básicos de místicos  produzidos ao longo da história.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14" y="674916"/>
            <a:ext cx="1841727" cy="6063342"/>
          </a:xfrm>
          <a:prstGeom prst="rect">
            <a:avLst/>
          </a:prstGeom>
        </p:spPr>
      </p:pic>
      <p:sp>
        <p:nvSpPr>
          <p:cNvPr id="3" name="AutoShape 2" descr="https://static.wixstatic.com/media/168d1b_0da26702dc5a4f5c9cff22b168418942~mv2.jpg/v1/crop/x_2,y_155,w_957,h_562/fill/w_486,h_286,al_c,q_80,usm_0.66_1.00_0.01/168d1b_0da26702dc5a4f5c9cff22b168418942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600" y="674916"/>
            <a:ext cx="5318743" cy="325601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78729" y="90141"/>
            <a:ext cx="2015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Membros</a:t>
            </a:r>
            <a:endParaRPr lang="pt-BR" sz="3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433" y="4355669"/>
            <a:ext cx="3913076" cy="218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MÍSTICA E LITERATURA</a:t>
            </a:r>
            <a:endParaRPr lang="pt-BR" b="1" dirty="0">
              <a:solidFill>
                <a:schemeClr val="tx1"/>
              </a:solidFill>
              <a:latin typeface="Aharoni" panose="02010803020104030203" pitchFamily="2" charset="-79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085" y="1564368"/>
            <a:ext cx="9405258" cy="435133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grupo não se ocupa principalmente nem somente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mística e literatura.  O diálogo com as outras disciplinas – filosofia, história,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psicologia, teologia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inclui a literatura.  E esta é mesmo o eixo fundamental do trabalho de pesquisa de alguns membros.</a:t>
            </a:r>
          </a:p>
          <a:p>
            <a:pPr marL="0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 todos estão abertos ao diálogo interdisciplinar inclusive com a literatura</a:t>
            </a:r>
            <a:r>
              <a:rPr lang="pt-BR" sz="2800" dirty="0" smtClean="0"/>
              <a:t>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1660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287" y="626382"/>
            <a:ext cx="4305300" cy="59377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39" y="495754"/>
            <a:ext cx="4778829" cy="60683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5020" y="1106123"/>
            <a:ext cx="8596668" cy="1320800"/>
          </a:xfrm>
        </p:spPr>
        <p:txBody>
          <a:bodyPr/>
          <a:lstStyle/>
          <a:p>
            <a:r>
              <a:rPr lang="pt-BR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				</a:t>
            </a:r>
            <a:r>
              <a:rPr lang="pt-BR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EVENTOS</a:t>
            </a:r>
            <a:endParaRPr lang="pt-BR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43" y="1908763"/>
            <a:ext cx="7039158" cy="41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57" y="193603"/>
            <a:ext cx="5638800" cy="657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97038" y="307387"/>
            <a:ext cx="8596668" cy="1320800"/>
          </a:xfrm>
        </p:spPr>
        <p:txBody>
          <a:bodyPr/>
          <a:lstStyle/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			</a:t>
            </a:r>
            <a:r>
              <a:rPr lang="pt-BR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PUBLICAÇÕES</a:t>
            </a:r>
            <a:endParaRPr lang="pt-BR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2144" y="802368"/>
            <a:ext cx="10515600" cy="4351338"/>
          </a:xfrm>
        </p:spPr>
        <p:txBody>
          <a:bodyPr/>
          <a:lstStyle/>
          <a:p>
            <a:r>
              <a:rPr lang="pt-BR" sz="2800" b="1" dirty="0">
                <a:hlinkClick r:id="rId2"/>
              </a:rPr>
              <a:t>PINHEIRO, M. R.</a:t>
            </a:r>
            <a:r>
              <a:rPr lang="pt-BR" sz="2800" dirty="0"/>
              <a:t>; BINGEMER, M. C. L. (Org.) . Mística e Filosofia. Rio de Janeiro: PUC-Rio/ UAPÊ, 2010. v. 1. 186p </a:t>
            </a:r>
            <a:r>
              <a:rPr lang="pt-BR" sz="2800" dirty="0" smtClean="0"/>
              <a:t>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86" y="1848395"/>
            <a:ext cx="6531429" cy="48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0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2297</TotalTime>
  <Words>1150</Words>
  <Application>Microsoft Office PowerPoint</Application>
  <PresentationFormat>Widescreen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0" baseType="lpstr">
      <vt:lpstr>Adobe Garamond Pro Bold</vt:lpstr>
      <vt:lpstr>Adobe Gothic Std B</vt:lpstr>
      <vt:lpstr>Aharoni</vt:lpstr>
      <vt:lpstr>Arial</vt:lpstr>
      <vt:lpstr>MS Mincho</vt:lpstr>
      <vt:lpstr>Times New Roman</vt:lpstr>
      <vt:lpstr>Trebuchet MS</vt:lpstr>
      <vt:lpstr>Wingdings 3</vt:lpstr>
      <vt:lpstr>Facetado</vt:lpstr>
      <vt:lpstr>APOPHATIKÉ</vt:lpstr>
      <vt:lpstr>Apresentação do PowerPoint</vt:lpstr>
      <vt:lpstr>Apresentação do PowerPoint</vt:lpstr>
      <vt:lpstr> SOBRE O GRUPO E SUA COMPOSIÇÃO</vt:lpstr>
      <vt:lpstr>Apresentação do PowerPoint</vt:lpstr>
      <vt:lpstr>MÍSTICA E LITERATURA</vt:lpstr>
      <vt:lpstr>    EVENTOS</vt:lpstr>
      <vt:lpstr>Apresentação do PowerPoint</vt:lpstr>
      <vt:lpstr>   PUBLICAÇÕES</vt:lpstr>
      <vt:lpstr>         PUBLICAÇÕES II</vt:lpstr>
      <vt:lpstr>  PUBLICAÇÕES NO PRELO</vt:lpstr>
      <vt:lpstr>Apresentação do PowerPoint</vt:lpstr>
      <vt:lpstr>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APOPHATIKÉ</dc:title>
  <dc:creator>maria clara bingemer</dc:creator>
  <cp:lastModifiedBy>maria clara bingemer</cp:lastModifiedBy>
  <cp:revision>38</cp:revision>
  <dcterms:created xsi:type="dcterms:W3CDTF">2020-09-14T02:48:17Z</dcterms:created>
  <dcterms:modified xsi:type="dcterms:W3CDTF">2020-09-16T14:00:55Z</dcterms:modified>
</cp:coreProperties>
</file>