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599" r:id="rId2"/>
    <p:sldId id="600" r:id="rId3"/>
    <p:sldId id="622" r:id="rId4"/>
    <p:sldId id="602" r:id="rId5"/>
    <p:sldId id="601" r:id="rId6"/>
    <p:sldId id="604" r:id="rId7"/>
    <p:sldId id="621" r:id="rId8"/>
    <p:sldId id="261" r:id="rId9"/>
    <p:sldId id="257" r:id="rId10"/>
    <p:sldId id="256" r:id="rId11"/>
    <p:sldId id="260" r:id="rId12"/>
    <p:sldId id="262" r:id="rId13"/>
    <p:sldId id="619" r:id="rId14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2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3436"/>
    <a:srgbClr val="505050"/>
    <a:srgbClr val="D55642"/>
    <a:srgbClr val="C0443E"/>
    <a:srgbClr val="B0352E"/>
    <a:srgbClr val="AB2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116" y="96"/>
      </p:cViewPr>
      <p:guideLst>
        <p:guide orient="horz" pos="2212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51078-E545-C941-B236-36882BA35EC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5AD78-B96B-FA4F-A3A0-D5B5741A46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93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122363"/>
            <a:ext cx="8229600" cy="2387600"/>
          </a:xfrm>
          <a:prstGeom prst="rect">
            <a:avLst/>
          </a:prstGeo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2038"/>
            <a:ext cx="82296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EDBE8C4C-6AD7-4045-B81F-5C7A9FCFCAB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740" y="6356351"/>
            <a:ext cx="37033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954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8E92AF05-F21A-8148-BBF2-D405B2E4AF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365126"/>
            <a:ext cx="946404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1825625"/>
            <a:ext cx="946404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EDBE8C4C-6AD7-4045-B81F-5C7A9FCFCAB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740" y="6356351"/>
            <a:ext cx="37033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954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8E92AF05-F21A-8148-BBF2-D405B2E4AF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0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0" y="365125"/>
            <a:ext cx="236601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365125"/>
            <a:ext cx="696087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EDBE8C4C-6AD7-4045-B81F-5C7A9FCFCAB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740" y="6356351"/>
            <a:ext cx="37033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954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8E92AF05-F21A-8148-BBF2-D405B2E4AF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82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365126"/>
            <a:ext cx="946404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80" y="1825625"/>
            <a:ext cx="946404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EDBE8C4C-6AD7-4045-B81F-5C7A9FCFCAB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740" y="6356351"/>
            <a:ext cx="37033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954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8E92AF05-F21A-8148-BBF2-D405B2E4AF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5" y="1709739"/>
            <a:ext cx="9464040" cy="2852737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5" y="4589464"/>
            <a:ext cx="946404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EDBE8C4C-6AD7-4045-B81F-5C7A9FCFCAB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740" y="6356351"/>
            <a:ext cx="37033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954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8E92AF05-F21A-8148-BBF2-D405B2E4AF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365126"/>
            <a:ext cx="946404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1825625"/>
            <a:ext cx="466344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1825625"/>
            <a:ext cx="466344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438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EDBE8C4C-6AD7-4045-B81F-5C7A9FCFCAB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34740" y="6356351"/>
            <a:ext cx="37033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4954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8E92AF05-F21A-8148-BBF2-D405B2E4AF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3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365126"/>
            <a:ext cx="946404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1681163"/>
            <a:ext cx="464200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2505075"/>
            <a:ext cx="464200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0" y="1681163"/>
            <a:ext cx="4664869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0" y="2505075"/>
            <a:ext cx="4664869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5438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EDBE8C4C-6AD7-4045-B81F-5C7A9FCFCAB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34740" y="6356351"/>
            <a:ext cx="37033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4954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8E92AF05-F21A-8148-BBF2-D405B2E4AF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4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365126"/>
            <a:ext cx="946404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5438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EDBE8C4C-6AD7-4045-B81F-5C7A9FCFCAB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34740" y="6356351"/>
            <a:ext cx="37033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4954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8E92AF05-F21A-8148-BBF2-D405B2E4AF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5438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EDBE8C4C-6AD7-4045-B81F-5C7A9FCFCAB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34740" y="6356351"/>
            <a:ext cx="37033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4954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8E92AF05-F21A-8148-BBF2-D405B2E4AF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1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10" y="457200"/>
            <a:ext cx="3539013" cy="1600200"/>
          </a:xfrm>
          <a:prstGeom prst="rect">
            <a:avLst/>
          </a:prstGeo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987426"/>
            <a:ext cx="5554980" cy="4873625"/>
          </a:xfrm>
          <a:prstGeom prst="rect">
            <a:avLst/>
          </a:prstGeo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10" y="2057400"/>
            <a:ext cx="353901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438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EDBE8C4C-6AD7-4045-B81F-5C7A9FCFCAB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34740" y="6356351"/>
            <a:ext cx="37033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4954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8E92AF05-F21A-8148-BBF2-D405B2E4AF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10" y="457200"/>
            <a:ext cx="3539013" cy="1600200"/>
          </a:xfrm>
          <a:prstGeom prst="rect">
            <a:avLst/>
          </a:prstGeo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987426"/>
            <a:ext cx="555498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10" y="2057400"/>
            <a:ext cx="353901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438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EDBE8C4C-6AD7-4045-B81F-5C7A9FCFCAB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34740" y="6356351"/>
            <a:ext cx="37033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49540" y="6356351"/>
            <a:ext cx="2468880" cy="365125"/>
          </a:xfrm>
          <a:prstGeom prst="rect">
            <a:avLst/>
          </a:prstGeom>
        </p:spPr>
        <p:txBody>
          <a:bodyPr/>
          <a:lstStyle/>
          <a:p>
            <a:fld id="{8E92AF05-F21A-8148-BBF2-D405B2E4AF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0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78B5D6C-4699-5D47-A646-662B233F60C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0972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74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hyperlink" Target="http://alalite.org/es/nosotros.html%23quienessomos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FEAE179-C525-48F3-AD47-0E9E2B6F2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727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B5D042D-35D0-4347-AF59-ACF287450D6D}"/>
              </a:ext>
            </a:extLst>
          </p:cNvPr>
          <p:cNvSpPr txBox="1"/>
          <p:nvPr/>
        </p:nvSpPr>
        <p:spPr>
          <a:xfrm>
            <a:off x="466100" y="4883544"/>
            <a:ext cx="3488477" cy="1556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100" dirty="0"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5C8260E-968F-44E8-A823-ABB431311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72800" cy="8658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100" y="0"/>
            <a:ext cx="10108570" cy="45881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RÃ©sultats de recherche d'images pour Â«Â alalite 2018Â Â»">
            <a:extLst>
              <a:ext uri="{FF2B5EF4-FFF2-40B4-BE49-F238E27FC236}">
                <a16:creationId xmlns:a16="http://schemas.microsoft.com/office/drawing/2014/main" id="{0D35FF7A-EA0F-4CC9-A587-BCCB1CBBAE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2" r="1455" b="2"/>
          <a:stretch/>
        </p:blipFill>
        <p:spPr bwMode="auto">
          <a:xfrm>
            <a:off x="915763" y="5186229"/>
            <a:ext cx="2589150" cy="1073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FE43805F-24A6-46A4-B19B-54F283473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3527844" y="5663418"/>
            <a:ext cx="1463040" cy="411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3B32D4EF-6421-4FE8-9AA7-1CBA600CEF38}"/>
              </a:ext>
            </a:extLst>
          </p:cNvPr>
          <p:cNvSpPr txBox="1"/>
          <p:nvPr/>
        </p:nvSpPr>
        <p:spPr>
          <a:xfrm>
            <a:off x="4646447" y="5123712"/>
            <a:ext cx="5928223" cy="1254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 err="1">
                <a:effectLst/>
                <a:latin typeface="+mj-lt"/>
                <a:ea typeface="+mj-ea"/>
                <a:cs typeface="+mj-cs"/>
              </a:rPr>
              <a:t>Seminário</a:t>
            </a:r>
            <a:r>
              <a:rPr lang="en-US" dirty="0">
                <a:effectLst/>
                <a:latin typeface="+mj-lt"/>
                <a:ea typeface="+mj-ea"/>
                <a:cs typeface="+mj-cs"/>
              </a:rPr>
              <a:t> ALALITE - </a:t>
            </a:r>
            <a:r>
              <a:rPr lang="en-US" dirty="0" err="1">
                <a:effectLst/>
                <a:latin typeface="+mj-lt"/>
                <a:ea typeface="+mj-ea"/>
                <a:cs typeface="+mj-cs"/>
              </a:rPr>
              <a:t>Seção</a:t>
            </a:r>
            <a:r>
              <a:rPr lang="en-US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effectLst/>
                <a:latin typeface="+mj-lt"/>
                <a:ea typeface="+mj-ea"/>
                <a:cs typeface="+mj-cs"/>
              </a:rPr>
              <a:t>Brasil</a:t>
            </a:r>
            <a:endParaRPr lang="en-US" dirty="0">
              <a:effectLst/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pc="300" dirty="0"/>
              <a:t>30. 09. 2020</a:t>
            </a:r>
            <a:endParaRPr 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TextBox 9">
            <a:extLst>
              <a:ext uri="{FF2B5EF4-FFF2-40B4-BE49-F238E27FC236}">
                <a16:creationId xmlns:a16="http://schemas.microsoft.com/office/drawing/2014/main" id="{AF652C8D-7584-491D-BA8F-4D2691AC1231}"/>
              </a:ext>
            </a:extLst>
          </p:cNvPr>
          <p:cNvSpPr txBox="1"/>
          <p:nvPr/>
        </p:nvSpPr>
        <p:spPr>
          <a:xfrm>
            <a:off x="398130" y="4883544"/>
            <a:ext cx="3442531" cy="1556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400" spc="3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pc="3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pc="3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A62BC95-25FF-4F28-B3D5-6085AAE492D7}"/>
              </a:ext>
            </a:extLst>
          </p:cNvPr>
          <p:cNvSpPr txBox="1"/>
          <p:nvPr/>
        </p:nvSpPr>
        <p:spPr>
          <a:xfrm>
            <a:off x="439485" y="141692"/>
            <a:ext cx="75986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Teopatodiceia: Espiritualidade, Cultura e Práxis (PUC PR)</a:t>
            </a:r>
            <a:r>
              <a:rPr lang="pt-B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>
                <a:ea typeface="Calibri" panose="020F0502020204030204" pitchFamily="34" charset="0"/>
                <a:cs typeface="Times New Roman" panose="02020603050405020304" pitchFamily="18" charset="0"/>
              </a:rPr>
              <a:t>Líder:</a:t>
            </a:r>
            <a:r>
              <a:rPr lang="pt-BR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Alex Villas Boas</a:t>
            </a:r>
            <a:endParaRPr lang="pt-P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i="1" dirty="0">
                <a:ea typeface="Calibri" panose="020F0502020204030204" pitchFamily="34" charset="0"/>
                <a:cs typeface="Times New Roman" panose="02020603050405020304" pitchFamily="18" charset="0"/>
              </a:rPr>
              <a:t>Vice-Líder: </a:t>
            </a:r>
            <a:r>
              <a:rPr lang="pt-BR" dirty="0">
                <a:ea typeface="Calibri" panose="020F0502020204030204" pitchFamily="34" charset="0"/>
                <a:cs typeface="Times New Roman" panose="02020603050405020304" pitchFamily="18" charset="0"/>
              </a:rPr>
              <a:t>Andreia </a:t>
            </a:r>
            <a:r>
              <a:rPr lang="pt-BR" dirty="0" err="1">
                <a:ea typeface="Calibri" panose="020F0502020204030204" pitchFamily="34" charset="0"/>
                <a:cs typeface="Times New Roman" panose="02020603050405020304" pitchFamily="18" charset="0"/>
              </a:rPr>
              <a:t>Serrato</a:t>
            </a:r>
            <a:endParaRPr lang="pt-B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b="1" dirty="0">
                <a:ea typeface="Calibri" panose="020F0502020204030204" pitchFamily="34" charset="0"/>
                <a:cs typeface="Times New Roman" panose="02020603050405020304" pitchFamily="18" charset="0"/>
              </a:rPr>
              <a:t>Grupo de Pesquisa Interdisciplinar de Teologia e Estudos de Religião  (</a:t>
            </a:r>
            <a:r>
              <a:rPr lang="pt-BR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UCP</a:t>
            </a:r>
            <a:r>
              <a:rPr lang="pt-BR" b="1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pt-BR" i="1" dirty="0">
                <a:ea typeface="Calibri" panose="020F0502020204030204" pitchFamily="34" charset="0"/>
                <a:cs typeface="Times New Roman" panose="02020603050405020304" pitchFamily="18" charset="0"/>
              </a:rPr>
              <a:t>Líder:</a:t>
            </a:r>
            <a:r>
              <a:rPr lang="pt-BR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Alex Villas Boas</a:t>
            </a:r>
            <a:endParaRPr lang="pt-P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i="1" dirty="0">
                <a:ea typeface="Calibri" panose="020F0502020204030204" pitchFamily="34" charset="0"/>
                <a:cs typeface="Times New Roman" panose="02020603050405020304" pitchFamily="18" charset="0"/>
              </a:rPr>
              <a:t>Vice-Líder: </a:t>
            </a:r>
            <a:r>
              <a:rPr lang="pt-BR" dirty="0">
                <a:ea typeface="Calibri" panose="020F0502020204030204" pitchFamily="34" charset="0"/>
                <a:cs typeface="Times New Roman" panose="02020603050405020304" pitchFamily="18" charset="0"/>
              </a:rPr>
              <a:t>Alfredo Teixeira</a:t>
            </a:r>
          </a:p>
          <a:p>
            <a:endParaRPr lang="pt-B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  <p:pic>
        <p:nvPicPr>
          <p:cNvPr id="4" name="Picture 2" descr="RÃ©sultats de recherche d'images pour Â«Â puc prÂ Â»">
            <a:extLst>
              <a:ext uri="{FF2B5EF4-FFF2-40B4-BE49-F238E27FC236}">
                <a16:creationId xmlns:a16="http://schemas.microsoft.com/office/drawing/2014/main" id="{6018E23B-5320-4D9B-A825-5CDDDCFD4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6" y="56324"/>
            <a:ext cx="1996422" cy="9916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iter.png">
            <a:extLst>
              <a:ext uri="{FF2B5EF4-FFF2-40B4-BE49-F238E27FC236}">
                <a16:creationId xmlns:a16="http://schemas.microsoft.com/office/drawing/2014/main" id="{39E51538-9A3D-4C7E-A28D-8EC2703988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577" y="1149282"/>
            <a:ext cx="2235200" cy="109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63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6124253"/>
            <a:ext cx="10972800" cy="39438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182880" y="1487330"/>
            <a:ext cx="10972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3960" dirty="0"/>
          </a:p>
          <a:p>
            <a:pPr algn="ctr"/>
            <a:endParaRPr lang="pt-BR" sz="3960" dirty="0"/>
          </a:p>
          <a:p>
            <a:pPr algn="ctr"/>
            <a:endParaRPr lang="pt-BR" sz="3960" dirty="0"/>
          </a:p>
          <a:p>
            <a:pPr algn="ctr"/>
            <a:endParaRPr lang="pt-BR" sz="3960" dirty="0"/>
          </a:p>
          <a:p>
            <a:pPr algn="ctr"/>
            <a:endParaRPr lang="pt-BR" sz="3960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0" y="382441"/>
            <a:ext cx="166264" cy="33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296" tIns="41148" rIns="82296" bIns="41148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1620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82150" y="150062"/>
            <a:ext cx="7907234" cy="132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296" tIns="41148" rIns="82296" bIns="41148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1620" b="1" dirty="0"/>
              <a:t>«Casa comum e novos modos de habitar interculturalmente»: teologia pública e ecologia da cultura em tempos de COVID-19</a:t>
            </a:r>
            <a:endParaRPr lang="pt-BR" sz="1620" dirty="0"/>
          </a:p>
          <a:p>
            <a:pPr algn="just"/>
            <a:endParaRPr lang="pt-BR" sz="1620" dirty="0"/>
          </a:p>
          <a:p>
            <a:pPr algn="just"/>
            <a:r>
              <a:rPr lang="pt-BR" sz="1620" dirty="0"/>
              <a:t>Fase 1 </a:t>
            </a:r>
            <a:r>
              <a:rPr lang="pt-BR" sz="1620" dirty="0">
                <a:latin typeface="Calibri" panose="020F0502020204030204" pitchFamily="34" charset="0"/>
                <a:cs typeface="Calibri" panose="020F0502020204030204" pitchFamily="34" charset="0"/>
              </a:rPr>
              <a:t>→  </a:t>
            </a:r>
            <a:r>
              <a:rPr lang="pt-BR" sz="1620" dirty="0"/>
              <a:t>2 tarefas </a:t>
            </a:r>
            <a:r>
              <a:rPr lang="pt-BR" sz="1620" dirty="0">
                <a:latin typeface="Calibri" panose="020F0502020204030204" pitchFamily="34" charset="0"/>
                <a:cs typeface="Calibri" panose="020F0502020204030204" pitchFamily="34" charset="0"/>
              </a:rPr>
              <a:t>→ cada tarefa com vários grupos de trabalho (</a:t>
            </a:r>
            <a:r>
              <a:rPr lang="pt-BR" sz="1620" dirty="0" err="1">
                <a:latin typeface="Calibri" panose="020F0502020204030204" pitchFamily="34" charset="0"/>
                <a:cs typeface="Calibri" panose="020F0502020204030204" pitchFamily="34" charset="0"/>
              </a:rPr>
              <a:t>GT´s</a:t>
            </a:r>
            <a:r>
              <a:rPr lang="pt-BR" sz="162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pt-BR" sz="1620" dirty="0"/>
          </a:p>
          <a:p>
            <a:pPr algn="just"/>
            <a:endParaRPr lang="pt-BR" sz="1620" dirty="0"/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115" y="342901"/>
            <a:ext cx="2882685" cy="1402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luxograma: Processo alternativo 5"/>
          <p:cNvSpPr/>
          <p:nvPr/>
        </p:nvSpPr>
        <p:spPr>
          <a:xfrm>
            <a:off x="182880" y="1825134"/>
            <a:ext cx="1218404" cy="671972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Projeto</a:t>
            </a:r>
          </a:p>
        </p:txBody>
      </p:sp>
      <p:sp>
        <p:nvSpPr>
          <p:cNvPr id="11" name="Fluxograma: Processo alternativo 10"/>
          <p:cNvSpPr/>
          <p:nvPr/>
        </p:nvSpPr>
        <p:spPr>
          <a:xfrm>
            <a:off x="1878783" y="1825134"/>
            <a:ext cx="2365431" cy="671972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Grupo de Pesquisa</a:t>
            </a:r>
          </a:p>
          <a:p>
            <a:pPr algn="ctr"/>
            <a:r>
              <a:rPr lang="pt-BR" sz="1620" dirty="0"/>
              <a:t>(execução)</a:t>
            </a:r>
          </a:p>
        </p:txBody>
      </p:sp>
      <p:sp>
        <p:nvSpPr>
          <p:cNvPr id="12" name="Fluxograma: Processo alternativo 11"/>
          <p:cNvSpPr>
            <a:spLocks/>
          </p:cNvSpPr>
          <p:nvPr/>
        </p:nvSpPr>
        <p:spPr>
          <a:xfrm>
            <a:off x="4735186" y="1833028"/>
            <a:ext cx="2999239" cy="651581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Tarefa 1:</a:t>
            </a:r>
          </a:p>
          <a:p>
            <a:pPr algn="ctr"/>
            <a:r>
              <a:rPr lang="pt-BR" sz="1620" dirty="0"/>
              <a:t>Epistemologia da Casa Comum</a:t>
            </a:r>
          </a:p>
        </p:txBody>
      </p:sp>
      <p:sp>
        <p:nvSpPr>
          <p:cNvPr id="7" name="Fluxograma: Processo alternativo 6"/>
          <p:cNvSpPr/>
          <p:nvPr/>
        </p:nvSpPr>
        <p:spPr>
          <a:xfrm>
            <a:off x="6433307" y="1248329"/>
            <a:ext cx="1938839" cy="39514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Grupos de Trabalho</a:t>
            </a:r>
          </a:p>
        </p:txBody>
      </p:sp>
      <p:sp>
        <p:nvSpPr>
          <p:cNvPr id="14" name="Fluxograma: Processo alternativo 13"/>
          <p:cNvSpPr>
            <a:spLocks/>
          </p:cNvSpPr>
          <p:nvPr/>
        </p:nvSpPr>
        <p:spPr>
          <a:xfrm>
            <a:off x="4735186" y="3263536"/>
            <a:ext cx="3030179" cy="65158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dirty="0"/>
              <a:t>GT3: Cultura e Casa Comum</a:t>
            </a:r>
          </a:p>
          <a:p>
            <a:pPr algn="ctr"/>
            <a:r>
              <a:rPr lang="pt-BR" sz="1440" dirty="0"/>
              <a:t>(Habitar poeticamente e </a:t>
            </a:r>
            <a:r>
              <a:rPr lang="pt-BR" sz="1440" dirty="0" err="1"/>
              <a:t>estéticamente</a:t>
            </a:r>
            <a:r>
              <a:rPr lang="pt-BR" sz="1440" dirty="0"/>
              <a:t>)</a:t>
            </a:r>
          </a:p>
        </p:txBody>
      </p:sp>
      <p:sp>
        <p:nvSpPr>
          <p:cNvPr id="17" name="Fluxograma: Processo alternativo 16"/>
          <p:cNvSpPr>
            <a:spLocks/>
          </p:cNvSpPr>
          <p:nvPr/>
        </p:nvSpPr>
        <p:spPr>
          <a:xfrm>
            <a:off x="4735186" y="4763284"/>
            <a:ext cx="3030179" cy="65158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GT7: </a:t>
            </a:r>
            <a:r>
              <a:rPr lang="pt-BR" sz="1620" dirty="0" err="1"/>
              <a:t>Ecocultura</a:t>
            </a:r>
            <a:r>
              <a:rPr lang="pt-BR" sz="1620" dirty="0"/>
              <a:t> e </a:t>
            </a:r>
            <a:r>
              <a:rPr lang="pt-BR" sz="1620" dirty="0" err="1"/>
              <a:t>Ecofeminismo</a:t>
            </a:r>
            <a:endParaRPr lang="pt-BR" sz="1620" dirty="0"/>
          </a:p>
          <a:p>
            <a:pPr algn="ctr"/>
            <a:r>
              <a:rPr lang="pt-BR" sz="1620" dirty="0"/>
              <a:t>(Habitar igualitariamente)</a:t>
            </a:r>
          </a:p>
        </p:txBody>
      </p:sp>
      <p:sp>
        <p:nvSpPr>
          <p:cNvPr id="18" name="Fluxograma: Processo alternativo 17"/>
          <p:cNvSpPr>
            <a:spLocks/>
          </p:cNvSpPr>
          <p:nvPr/>
        </p:nvSpPr>
        <p:spPr>
          <a:xfrm>
            <a:off x="4735186" y="4002058"/>
            <a:ext cx="3030179" cy="65158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GT5: Ecologia Digital</a:t>
            </a:r>
          </a:p>
          <a:p>
            <a:pPr algn="ctr"/>
            <a:r>
              <a:rPr lang="pt-BR" sz="1620" dirty="0"/>
              <a:t>(Habitar virtualmente)</a:t>
            </a:r>
          </a:p>
        </p:txBody>
      </p:sp>
      <p:sp>
        <p:nvSpPr>
          <p:cNvPr id="19" name="Fluxograma: Processo alternativo 18"/>
          <p:cNvSpPr>
            <a:spLocks/>
          </p:cNvSpPr>
          <p:nvPr/>
        </p:nvSpPr>
        <p:spPr>
          <a:xfrm>
            <a:off x="8100185" y="1832862"/>
            <a:ext cx="2689736" cy="651581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dirty="0"/>
              <a:t>Tarefa 2:</a:t>
            </a:r>
          </a:p>
          <a:p>
            <a:pPr algn="ctr"/>
            <a:r>
              <a:rPr lang="pt-BR" sz="1440" dirty="0"/>
              <a:t>Análise crítica da </a:t>
            </a:r>
            <a:r>
              <a:rPr lang="pt-BR" sz="1440" dirty="0" err="1"/>
              <a:t>Ls</a:t>
            </a:r>
            <a:endParaRPr lang="pt-BR" sz="1440" dirty="0"/>
          </a:p>
        </p:txBody>
      </p:sp>
      <p:sp>
        <p:nvSpPr>
          <p:cNvPr id="20" name="Fluxograma: Processo alternativo 19"/>
          <p:cNvSpPr>
            <a:spLocks/>
          </p:cNvSpPr>
          <p:nvPr/>
        </p:nvSpPr>
        <p:spPr>
          <a:xfrm>
            <a:off x="8115655" y="3982044"/>
            <a:ext cx="2689736" cy="64963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dirty="0"/>
              <a:t>GT6: Espiritualidade da Casa Comum</a:t>
            </a:r>
          </a:p>
          <a:p>
            <a:pPr algn="ctr"/>
            <a:r>
              <a:rPr lang="pt-BR" sz="1440" dirty="0"/>
              <a:t>(Habitar espiritualmente)</a:t>
            </a:r>
          </a:p>
        </p:txBody>
      </p:sp>
      <p:sp>
        <p:nvSpPr>
          <p:cNvPr id="21" name="Fluxograma: Processo alternativo 20"/>
          <p:cNvSpPr>
            <a:spLocks/>
          </p:cNvSpPr>
          <p:nvPr/>
        </p:nvSpPr>
        <p:spPr>
          <a:xfrm>
            <a:off x="8090114" y="2529164"/>
            <a:ext cx="2689736" cy="64963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dirty="0"/>
              <a:t>GT2: Teologia Sistemática da Casa Comum</a:t>
            </a:r>
          </a:p>
          <a:p>
            <a:pPr algn="ctr"/>
            <a:r>
              <a:rPr lang="pt-BR" sz="1440" dirty="0"/>
              <a:t>(Habitar teologicamente)</a:t>
            </a:r>
          </a:p>
        </p:txBody>
      </p:sp>
      <p:sp>
        <p:nvSpPr>
          <p:cNvPr id="22" name="Fluxograma: Processo alternativo 21"/>
          <p:cNvSpPr>
            <a:spLocks/>
          </p:cNvSpPr>
          <p:nvPr/>
        </p:nvSpPr>
        <p:spPr>
          <a:xfrm>
            <a:off x="8115655" y="4757482"/>
            <a:ext cx="2689736" cy="65158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dirty="0"/>
              <a:t>Outros </a:t>
            </a:r>
            <a:r>
              <a:rPr lang="pt-BR" sz="1440" dirty="0" err="1"/>
              <a:t>GTs</a:t>
            </a:r>
            <a:endParaRPr lang="pt-BR" sz="1440" dirty="0"/>
          </a:p>
        </p:txBody>
      </p:sp>
      <p:cxnSp>
        <p:nvCxnSpPr>
          <p:cNvPr id="9" name="Conector de seta reta 8"/>
          <p:cNvCxnSpPr>
            <a:cxnSpLocks/>
            <a:stCxn id="6" idx="3"/>
            <a:endCxn id="11" idx="1"/>
          </p:cNvCxnSpPr>
          <p:nvPr/>
        </p:nvCxnSpPr>
        <p:spPr>
          <a:xfrm>
            <a:off x="1401284" y="2161120"/>
            <a:ext cx="4774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>
            <a:cxnSpLocks/>
            <a:stCxn id="11" idx="3"/>
          </p:cNvCxnSpPr>
          <p:nvPr/>
        </p:nvCxnSpPr>
        <p:spPr>
          <a:xfrm flipV="1">
            <a:off x="4244214" y="2160666"/>
            <a:ext cx="472692" cy="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luxograma: Processo alternativo 19">
            <a:extLst>
              <a:ext uri="{FF2B5EF4-FFF2-40B4-BE49-F238E27FC236}">
                <a16:creationId xmlns:a16="http://schemas.microsoft.com/office/drawing/2014/main" id="{D5578BEA-A2B8-49A4-838A-A39C0E6A004C}"/>
              </a:ext>
            </a:extLst>
          </p:cNvPr>
          <p:cNvSpPr>
            <a:spLocks/>
          </p:cNvSpPr>
          <p:nvPr/>
        </p:nvSpPr>
        <p:spPr>
          <a:xfrm>
            <a:off x="8090115" y="3271098"/>
            <a:ext cx="2689736" cy="61871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dirty="0"/>
              <a:t>GT4: Literatura Bíblia e CC</a:t>
            </a:r>
          </a:p>
          <a:p>
            <a:pPr algn="ctr"/>
            <a:r>
              <a:rPr lang="pt-BR" sz="1440" dirty="0"/>
              <a:t>(Habitar </a:t>
            </a:r>
            <a:r>
              <a:rPr lang="pt-BR" sz="1440" dirty="0" err="1"/>
              <a:t>sapiencialmente</a:t>
            </a:r>
            <a:r>
              <a:rPr lang="pt-BR" sz="1440" dirty="0"/>
              <a:t>)</a:t>
            </a:r>
          </a:p>
        </p:txBody>
      </p:sp>
      <p:sp>
        <p:nvSpPr>
          <p:cNvPr id="5" name="Fluxograma: Processo alternativo 13">
            <a:extLst>
              <a:ext uri="{FF2B5EF4-FFF2-40B4-BE49-F238E27FC236}">
                <a16:creationId xmlns:a16="http://schemas.microsoft.com/office/drawing/2014/main" id="{CEC94392-6A85-4368-A74B-01B97E774DF5}"/>
              </a:ext>
            </a:extLst>
          </p:cNvPr>
          <p:cNvSpPr>
            <a:spLocks/>
          </p:cNvSpPr>
          <p:nvPr/>
        </p:nvSpPr>
        <p:spPr>
          <a:xfrm>
            <a:off x="4735186" y="2557051"/>
            <a:ext cx="3030179" cy="6344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dirty="0"/>
              <a:t>GT1: Problemas Políticos e Epistemológicos da Casa Comum</a:t>
            </a:r>
          </a:p>
          <a:p>
            <a:pPr algn="ctr"/>
            <a:r>
              <a:rPr lang="pt-BR" sz="1440" dirty="0"/>
              <a:t>(Habitar criticamente)</a:t>
            </a:r>
          </a:p>
        </p:txBody>
      </p:sp>
    </p:spTree>
    <p:extLst>
      <p:ext uri="{BB962C8B-B14F-4D97-AF65-F5344CB8AC3E}">
        <p14:creationId xmlns:p14="http://schemas.microsoft.com/office/powerpoint/2010/main" val="2788688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6066581"/>
            <a:ext cx="10972800" cy="452052"/>
          </a:xfrm>
          <a:prstGeom prst="rect">
            <a:avLst/>
          </a:prstGeom>
        </p:spPr>
      </p:pic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0" y="382441"/>
            <a:ext cx="166264" cy="33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296" tIns="41148" rIns="82296" bIns="41148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1620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83132" y="133141"/>
            <a:ext cx="7907234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2296" tIns="41148" rIns="82296" bIns="41148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1620" b="1" dirty="0"/>
              <a:t>«Casa comum e novos modos de habitar interculturalmente»: teologia pública e ecologia da cultura em tempos de COVID-19</a:t>
            </a:r>
            <a:endParaRPr lang="pt-BR" sz="1620" dirty="0"/>
          </a:p>
          <a:p>
            <a:pPr algn="just"/>
            <a:endParaRPr lang="pt-BR" sz="1620" dirty="0"/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115" y="342901"/>
            <a:ext cx="2882685" cy="1402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Fluxograma: Processo alternativo 22"/>
          <p:cNvSpPr/>
          <p:nvPr/>
        </p:nvSpPr>
        <p:spPr>
          <a:xfrm>
            <a:off x="122949" y="2255535"/>
            <a:ext cx="2986696" cy="1108594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Out-Dez./2020:</a:t>
            </a:r>
          </a:p>
          <a:p>
            <a:pPr algn="ctr"/>
            <a:r>
              <a:rPr lang="pt-BR" sz="1620" dirty="0"/>
              <a:t>Seminário Geral: Problematização interdisciplinar da categoria Casa Comum </a:t>
            </a:r>
          </a:p>
        </p:txBody>
      </p:sp>
      <p:sp>
        <p:nvSpPr>
          <p:cNvPr id="26" name="Fluxograma: Processo alternativo 25"/>
          <p:cNvSpPr/>
          <p:nvPr/>
        </p:nvSpPr>
        <p:spPr>
          <a:xfrm>
            <a:off x="3176238" y="2241925"/>
            <a:ext cx="2986696" cy="1150034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Congresso Internacional CITER:</a:t>
            </a:r>
          </a:p>
          <a:p>
            <a:pPr algn="ctr"/>
            <a:r>
              <a:rPr lang="pt-BR" sz="1620" dirty="0"/>
              <a:t>20-21/01/2021</a:t>
            </a:r>
          </a:p>
        </p:txBody>
      </p:sp>
      <p:sp>
        <p:nvSpPr>
          <p:cNvPr id="27" name="Fluxograma: Processo alternativo 26"/>
          <p:cNvSpPr/>
          <p:nvPr/>
        </p:nvSpPr>
        <p:spPr>
          <a:xfrm>
            <a:off x="6259798" y="2255534"/>
            <a:ext cx="2986696" cy="1150034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Seminários específicos concomitantes </a:t>
            </a:r>
          </a:p>
        </p:txBody>
      </p:sp>
      <p:sp>
        <p:nvSpPr>
          <p:cNvPr id="3" name="Fluxograma: Processo alternativo 22">
            <a:extLst>
              <a:ext uri="{FF2B5EF4-FFF2-40B4-BE49-F238E27FC236}">
                <a16:creationId xmlns:a16="http://schemas.microsoft.com/office/drawing/2014/main" id="{34A7B3AC-1D95-4F91-BECF-28B73F881100}"/>
              </a:ext>
            </a:extLst>
          </p:cNvPr>
          <p:cNvSpPr/>
          <p:nvPr/>
        </p:nvSpPr>
        <p:spPr>
          <a:xfrm>
            <a:off x="189542" y="3884796"/>
            <a:ext cx="2986696" cy="1108594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 err="1"/>
              <a:t>GT´s</a:t>
            </a:r>
            <a:r>
              <a:rPr lang="pt-BR" sz="1620" dirty="0"/>
              <a:t> podem realizar seminários específicos </a:t>
            </a:r>
          </a:p>
        </p:txBody>
      </p:sp>
      <p:sp>
        <p:nvSpPr>
          <p:cNvPr id="5" name="Fluxograma: Processo alternativo 22">
            <a:extLst>
              <a:ext uri="{FF2B5EF4-FFF2-40B4-BE49-F238E27FC236}">
                <a16:creationId xmlns:a16="http://schemas.microsoft.com/office/drawing/2014/main" id="{51E33214-AC5C-4832-A8DA-6BC2C4B0014C}"/>
              </a:ext>
            </a:extLst>
          </p:cNvPr>
          <p:cNvSpPr/>
          <p:nvPr/>
        </p:nvSpPr>
        <p:spPr>
          <a:xfrm>
            <a:off x="9362145" y="2870157"/>
            <a:ext cx="1569316" cy="1108594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31/07/2021</a:t>
            </a:r>
          </a:p>
          <a:p>
            <a:pPr algn="ctr"/>
            <a:r>
              <a:rPr lang="pt-BR" sz="1620" dirty="0"/>
              <a:t>Entrega de textos</a:t>
            </a:r>
          </a:p>
        </p:txBody>
      </p:sp>
      <p:cxnSp>
        <p:nvCxnSpPr>
          <p:cNvPr id="43" name="Conector de seta reta 12">
            <a:extLst>
              <a:ext uri="{FF2B5EF4-FFF2-40B4-BE49-F238E27FC236}">
                <a16:creationId xmlns:a16="http://schemas.microsoft.com/office/drawing/2014/main" id="{48AC7A51-1B57-48F8-8074-3FD34CA4D4C7}"/>
              </a:ext>
            </a:extLst>
          </p:cNvPr>
          <p:cNvCxnSpPr>
            <a:cxnSpLocks/>
          </p:cNvCxnSpPr>
          <p:nvPr/>
        </p:nvCxnSpPr>
        <p:spPr>
          <a:xfrm>
            <a:off x="1747208" y="3364129"/>
            <a:ext cx="0" cy="5206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uxograma: Processo alternativo 26">
            <a:extLst>
              <a:ext uri="{FF2B5EF4-FFF2-40B4-BE49-F238E27FC236}">
                <a16:creationId xmlns:a16="http://schemas.microsoft.com/office/drawing/2014/main" id="{27A2104F-59AA-405F-8A7E-4FC5781EFD00}"/>
              </a:ext>
            </a:extLst>
          </p:cNvPr>
          <p:cNvSpPr/>
          <p:nvPr/>
        </p:nvSpPr>
        <p:spPr>
          <a:xfrm>
            <a:off x="6356663" y="3833019"/>
            <a:ext cx="2986696" cy="1150034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Simpósios temáticos</a:t>
            </a:r>
          </a:p>
          <a:p>
            <a:pPr algn="ctr"/>
            <a:r>
              <a:rPr lang="pt-BR" sz="1620" dirty="0"/>
              <a:t>(possibilidade)</a:t>
            </a:r>
          </a:p>
        </p:txBody>
      </p:sp>
      <p:cxnSp>
        <p:nvCxnSpPr>
          <p:cNvPr id="45" name="Conector de seta reta 12">
            <a:extLst>
              <a:ext uri="{FF2B5EF4-FFF2-40B4-BE49-F238E27FC236}">
                <a16:creationId xmlns:a16="http://schemas.microsoft.com/office/drawing/2014/main" id="{3DADBA19-1D6E-4B7B-BE6E-5A5417A07AE6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7847900" y="3401298"/>
            <a:ext cx="2111" cy="43172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id="{BDE8F229-E0AD-48C3-AB09-96D51D320CF4}"/>
              </a:ext>
            </a:extLst>
          </p:cNvPr>
          <p:cNvCxnSpPr>
            <a:stCxn id="3" idx="3"/>
          </p:cNvCxnSpPr>
          <p:nvPr/>
        </p:nvCxnSpPr>
        <p:spPr>
          <a:xfrm flipV="1">
            <a:off x="3176238" y="4439092"/>
            <a:ext cx="318042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289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6212313"/>
            <a:ext cx="10972800" cy="306319"/>
          </a:xfrm>
          <a:prstGeom prst="rect">
            <a:avLst/>
          </a:prstGeom>
        </p:spPr>
      </p:pic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0" y="382441"/>
            <a:ext cx="166264" cy="33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296" tIns="41148" rIns="82296" bIns="41148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162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C94A01D5-4A87-4BEE-9AF2-A9D9E9C68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115" y="342901"/>
            <a:ext cx="2882685" cy="1402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8">
            <a:extLst>
              <a:ext uri="{FF2B5EF4-FFF2-40B4-BE49-F238E27FC236}">
                <a16:creationId xmlns:a16="http://schemas.microsoft.com/office/drawing/2014/main" id="{9644960B-65F8-40ED-A16C-44CFDAB0F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1981"/>
            <a:ext cx="8330888" cy="33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296" tIns="41148" rIns="82296" bIns="41148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1620" b="1" dirty="0"/>
              <a:t>Comunidade acadêmica internacional  convidada ao projeto </a:t>
            </a:r>
            <a:r>
              <a:rPr lang="pt-BR" sz="1620" dirty="0"/>
              <a:t>(países por ordem alfabética)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A2BA6B5A-70BD-4048-9873-A0D880401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193" y="1013653"/>
            <a:ext cx="1782377" cy="4616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296" tIns="41148" rIns="82296" bIns="41148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Áustria</a:t>
            </a:r>
          </a:p>
          <a:p>
            <a:pPr algn="just"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Alemanha</a:t>
            </a:r>
            <a:endParaRPr lang="pt-PT" sz="162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Argentina</a:t>
            </a:r>
            <a:endParaRPr lang="pt-PT" sz="162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Estados Unidos</a:t>
            </a:r>
            <a:endParaRPr lang="pt-PT" sz="162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Brasil</a:t>
            </a:r>
            <a:endParaRPr lang="pt-PT" sz="162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Canadá</a:t>
            </a:r>
            <a:endParaRPr lang="pt-PT" sz="162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Espanha</a:t>
            </a:r>
          </a:p>
          <a:p>
            <a:pPr algn="just"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Itália</a:t>
            </a:r>
          </a:p>
          <a:p>
            <a:pPr algn="just"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Reino Unido</a:t>
            </a:r>
          </a:p>
          <a:p>
            <a:pPr algn="just"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República Checa</a:t>
            </a:r>
          </a:p>
          <a:p>
            <a:pPr algn="just"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Suíça</a:t>
            </a:r>
          </a:p>
          <a:p>
            <a:pPr algn="just"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Moçambique</a:t>
            </a:r>
            <a:endParaRPr lang="pt-PT" sz="162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720"/>
              </a:spcAft>
            </a:pPr>
            <a:endParaRPr lang="pt-BR" sz="162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1451CE3A-30B0-42D0-BCC0-2D1B9E5ED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005" y="1058091"/>
            <a:ext cx="2304288" cy="4259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296" tIns="41148" rIns="82296" bIns="41148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Bélgica</a:t>
            </a:r>
          </a:p>
          <a:p>
            <a:pPr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Camarões</a:t>
            </a:r>
          </a:p>
          <a:p>
            <a:pPr algn="just"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Colômbia</a:t>
            </a:r>
          </a:p>
          <a:p>
            <a:pPr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Chile</a:t>
            </a:r>
          </a:p>
          <a:p>
            <a:pPr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China</a:t>
            </a:r>
          </a:p>
          <a:p>
            <a:pPr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Egito</a:t>
            </a:r>
          </a:p>
          <a:p>
            <a:pPr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Filipinas</a:t>
            </a:r>
            <a:endParaRPr lang="pt-PT" sz="162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França</a:t>
            </a:r>
            <a:endParaRPr lang="pt-PT" sz="162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Quênia</a:t>
            </a:r>
            <a:endParaRPr lang="pt-PT" sz="162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720"/>
              </a:spcAft>
            </a:pPr>
            <a:r>
              <a:rPr lang="pt-BR" sz="162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Kinshasa</a:t>
            </a:r>
          </a:p>
          <a:p>
            <a:pPr>
              <a:lnSpc>
                <a:spcPct val="107000"/>
              </a:lnSpc>
              <a:spcAft>
                <a:spcPts val="720"/>
              </a:spcAft>
            </a:pPr>
            <a:endParaRPr lang="pt-PT" sz="162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720"/>
              </a:spcAft>
            </a:pPr>
            <a:endParaRPr lang="pt-PT" sz="162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151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aixaDeTexto 4">
            <a:extLst>
              <a:ext uri="{FF2B5EF4-FFF2-40B4-BE49-F238E27FC236}">
                <a16:creationId xmlns:a16="http://schemas.microsoft.com/office/drawing/2014/main" id="{6BA758C5-A0B5-499B-B0E7-23961E276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526" y="6227764"/>
            <a:ext cx="4714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solidFill>
                  <a:schemeClr val="bg1"/>
                </a:solidFill>
                <a:latin typeface="Arial" panose="020B0604020202020204" pitchFamily="34" charset="0"/>
              </a:rPr>
              <a:t>HUBBLE ULTRA DEEP FIELD / NASA</a:t>
            </a:r>
          </a:p>
        </p:txBody>
      </p:sp>
      <p:pic>
        <p:nvPicPr>
          <p:cNvPr id="7170" name="Picture 2" descr="RÃ©sultats de recherche d'images pour Â«Â alalite 2018Â Â»">
            <a:hlinkClick r:id="rId2"/>
            <a:extLst>
              <a:ext uri="{FF2B5EF4-FFF2-40B4-BE49-F238E27FC236}">
                <a16:creationId xmlns:a16="http://schemas.microsoft.com/office/drawing/2014/main" id="{EB65103E-AD98-45AA-B3EA-60070838A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7783" y="362611"/>
            <a:ext cx="1937427" cy="721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 descr="Uma imagem contendo desenho&#10;&#10;Descrição gerada automaticamente">
            <a:extLst>
              <a:ext uri="{FF2B5EF4-FFF2-40B4-BE49-F238E27FC236}">
                <a16:creationId xmlns:a16="http://schemas.microsoft.com/office/drawing/2014/main" id="{4050311E-3CF6-4C13-B068-0C847B8780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076" y="1712821"/>
            <a:ext cx="1216354" cy="80942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F34E658B-0C8D-4BB3-B2B6-4B8F1D4F01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076" y="637895"/>
            <a:ext cx="1216354" cy="853263"/>
          </a:xfrm>
          <a:prstGeom prst="rect">
            <a:avLst/>
          </a:prstGeom>
        </p:spPr>
      </p:pic>
      <p:pic>
        <p:nvPicPr>
          <p:cNvPr id="14" name="Imagem 13" descr="Uma imagem contendo flor&#10;&#10;Descrição gerada automaticamente">
            <a:extLst>
              <a:ext uri="{FF2B5EF4-FFF2-40B4-BE49-F238E27FC236}">
                <a16:creationId xmlns:a16="http://schemas.microsoft.com/office/drawing/2014/main" id="{0A4DBACA-F822-4697-BD8B-A5F365A3EB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6076" y="3932504"/>
            <a:ext cx="1216354" cy="80649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48CEE3C-3C9E-48DA-B294-128BA3E01987}"/>
              </a:ext>
            </a:extLst>
          </p:cNvPr>
          <p:cNvSpPr txBox="1"/>
          <p:nvPr/>
        </p:nvSpPr>
        <p:spPr>
          <a:xfrm>
            <a:off x="1613270" y="1826756"/>
            <a:ext cx="8781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Chile 26-28. Out/2021: </a:t>
            </a:r>
            <a:r>
              <a:rPr lang="es-ES" b="0" i="0" dirty="0">
                <a:solidFill>
                  <a:srgbClr val="3C4043"/>
                </a:solidFill>
                <a:effectLst/>
                <a:latin typeface="Roboto"/>
              </a:rPr>
              <a:t>La </a:t>
            </a:r>
            <a:r>
              <a:rPr lang="es-ES" b="0" i="0" dirty="0" err="1">
                <a:solidFill>
                  <a:srgbClr val="3C4043"/>
                </a:solidFill>
                <a:effectLst/>
                <a:latin typeface="Roboto"/>
              </a:rPr>
              <a:t>salvacion</a:t>
            </a:r>
            <a:r>
              <a:rPr lang="es-ES" b="0" i="0" dirty="0">
                <a:solidFill>
                  <a:srgbClr val="3C4043"/>
                </a:solidFill>
                <a:effectLst/>
                <a:latin typeface="Roboto"/>
              </a:rPr>
              <a:t> y sus rostros: </a:t>
            </a:r>
            <a:r>
              <a:rPr lang="es-ES" b="0" i="0" dirty="0" err="1">
                <a:solidFill>
                  <a:srgbClr val="3C4043"/>
                </a:solidFill>
                <a:effectLst/>
                <a:latin typeface="Roboto"/>
              </a:rPr>
              <a:t>teopoéticas</a:t>
            </a:r>
            <a:r>
              <a:rPr lang="es-ES" b="0" i="0" dirty="0">
                <a:solidFill>
                  <a:srgbClr val="3C4043"/>
                </a:solidFill>
                <a:effectLst/>
                <a:latin typeface="Roboto"/>
              </a:rPr>
              <a:t> del mal y la redención</a:t>
            </a:r>
            <a:endParaRPr lang="pt-PT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364D879-B392-4CCF-A63F-AA13865575B4}"/>
              </a:ext>
            </a:extLst>
          </p:cNvPr>
          <p:cNvSpPr txBox="1"/>
          <p:nvPr/>
        </p:nvSpPr>
        <p:spPr>
          <a:xfrm>
            <a:off x="1401690" y="637270"/>
            <a:ext cx="4744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Seminário ALALITE Seção Brasil 02-30/2020</a:t>
            </a:r>
            <a:endParaRPr lang="pt-PT" dirty="0"/>
          </a:p>
        </p:txBody>
      </p:sp>
      <p:pic>
        <p:nvPicPr>
          <p:cNvPr id="7" name="Imagem 6" descr="Uma imagem contendo Logotipo&#10;&#10;Descrição gerada automaticamente">
            <a:extLst>
              <a:ext uri="{FF2B5EF4-FFF2-40B4-BE49-F238E27FC236}">
                <a16:creationId xmlns:a16="http://schemas.microsoft.com/office/drawing/2014/main" id="{5C12225A-96E9-474F-BEEA-E03AED2FF1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6076" y="2683903"/>
            <a:ext cx="1216354" cy="100367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2FE0BEC-2F82-47B9-ADE0-3EEAE02519ED}"/>
              </a:ext>
            </a:extLst>
          </p:cNvPr>
          <p:cNvSpPr txBox="1"/>
          <p:nvPr/>
        </p:nvSpPr>
        <p:spPr>
          <a:xfrm>
            <a:off x="1613270" y="2881061"/>
            <a:ext cx="8781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Portugal Jan/2022: </a:t>
            </a:r>
            <a:r>
              <a:rPr lang="es-ES" b="0" i="0" dirty="0" err="1">
                <a:solidFill>
                  <a:srgbClr val="3C4043"/>
                </a:solidFill>
                <a:effectLst/>
                <a:latin typeface="Roboto"/>
              </a:rPr>
              <a:t>Linguagens</a:t>
            </a:r>
            <a:r>
              <a:rPr lang="es-ES" b="0" i="0" dirty="0">
                <a:solidFill>
                  <a:srgbClr val="3C4043"/>
                </a:solidFill>
                <a:effectLst/>
                <a:latin typeface="Roboto"/>
              </a:rPr>
              <a:t> da Casa </a:t>
            </a:r>
            <a:r>
              <a:rPr lang="es-ES" b="0" i="0" dirty="0" err="1">
                <a:solidFill>
                  <a:srgbClr val="3C4043"/>
                </a:solidFill>
                <a:effectLst/>
                <a:latin typeface="Roboto"/>
              </a:rPr>
              <a:t>Comum</a:t>
            </a:r>
            <a:endParaRPr lang="pt-PT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BF0844D4-ED44-4011-9F7C-DC4E51359B81}"/>
              </a:ext>
            </a:extLst>
          </p:cNvPr>
          <p:cNvSpPr txBox="1"/>
          <p:nvPr/>
        </p:nvSpPr>
        <p:spPr>
          <a:xfrm>
            <a:off x="1401690" y="1030287"/>
            <a:ext cx="6370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Troca de Presidência  ALALITE Seção Brasil (2018 – 2021)</a:t>
            </a:r>
            <a:endParaRPr lang="pt-PT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62FE446-046A-4E5D-99FA-A3F1DD2AF498}"/>
              </a:ext>
            </a:extLst>
          </p:cNvPr>
          <p:cNvSpPr txBox="1"/>
          <p:nvPr/>
        </p:nvSpPr>
        <p:spPr>
          <a:xfrm>
            <a:off x="1613270" y="4048881"/>
            <a:ext cx="8781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Argentina 2023</a:t>
            </a:r>
          </a:p>
        </p:txBody>
      </p:sp>
    </p:spTree>
    <p:extLst>
      <p:ext uri="{BB962C8B-B14F-4D97-AF65-F5344CB8AC3E}">
        <p14:creationId xmlns:p14="http://schemas.microsoft.com/office/powerpoint/2010/main" val="334030364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71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72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173BDDE-1A0A-41F3-A049-6D411DD60E03}"/>
              </a:ext>
            </a:extLst>
          </p:cNvPr>
          <p:cNvSpPr txBox="1"/>
          <p:nvPr/>
        </p:nvSpPr>
        <p:spPr>
          <a:xfrm>
            <a:off x="0" y="70765"/>
            <a:ext cx="10972800" cy="40406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Teopatodiceia: Espiritualidade, Cultura e Práxis (PUC PR)</a:t>
            </a:r>
          </a:p>
          <a:p>
            <a:endParaRPr lang="pt-BR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teopatodiceia é entendida como hermenêutica da questão de Deus (</a:t>
            </a:r>
            <a:r>
              <a:rPr lang="pt-BR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Theós</a:t>
            </a:r>
            <a:r>
              <a: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na busca de sentido humana, sua relação com a cultura e a produção de subjetividades (</a:t>
            </a:r>
            <a:r>
              <a:rPr lang="pt-BR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pathos</a:t>
            </a:r>
            <a:r>
              <a: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em que o senso de responsabilidade ética abrange a justiça social (</a:t>
            </a:r>
            <a:r>
              <a:rPr lang="pt-BR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diké</a:t>
            </a:r>
            <a:r>
              <a:rPr lang="pt-B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 A análise do imaginário cultural, se dá em diálogo da Teologia e Ciências da Religião, com a Literatura e as Artes em geral, em uma perspectiva interdisciplinar e intercultural. </a:t>
            </a:r>
          </a:p>
          <a:p>
            <a:pPr algn="just"/>
            <a:endParaRPr lang="pt-BR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Atuação do grupo: </a:t>
            </a:r>
          </a:p>
          <a:p>
            <a:pPr algn="just"/>
            <a:r>
              <a:rPr lang="pt-B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ALALITE (2006)</a:t>
            </a:r>
          </a:p>
          <a:p>
            <a:pPr algn="just"/>
            <a:r>
              <a:rPr lang="pt-B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GT Religião, Arte e Literatura - SOTER (2008)</a:t>
            </a:r>
          </a:p>
          <a:p>
            <a:pPr algn="just"/>
            <a:r>
              <a:rPr lang="pt-B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Criação da </a:t>
            </a:r>
            <a:r>
              <a:rPr lang="pt-BR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Teoliterária</a:t>
            </a:r>
            <a:r>
              <a:rPr lang="pt-B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- Revista Brasileira de Literaturas e Teologias (2011) (junto com o LERTE PUC SP)</a:t>
            </a:r>
          </a:p>
          <a:p>
            <a:pPr algn="just"/>
            <a:r>
              <a:rPr lang="pt-BR" sz="1400" dirty="0">
                <a:ea typeface="Calibri" panose="020F0502020204030204" pitchFamily="34" charset="0"/>
                <a:cs typeface="Times New Roman" panose="02020603050405020304" pitchFamily="18" charset="0"/>
              </a:rPr>
              <a:t>Mitografias , Universidade de Aveiro (2017- )</a:t>
            </a:r>
            <a:endParaRPr lang="pt-B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Centro de Estudos de Literatura, Teorias do Fenômeno Religioso e Artes - CELTA-UNICAMP (2016). </a:t>
            </a:r>
          </a:p>
          <a:p>
            <a:pPr algn="just"/>
            <a:r>
              <a:rPr lang="pt-BR" sz="1400" dirty="0">
                <a:ea typeface="Calibri" panose="020F0502020204030204" pitchFamily="34" charset="0"/>
                <a:cs typeface="Times New Roman" panose="02020603050405020304" pitchFamily="18" charset="0"/>
              </a:rPr>
              <a:t>ANPTECRE  (2015  -  )</a:t>
            </a:r>
          </a:p>
          <a:p>
            <a:pPr algn="just"/>
            <a:r>
              <a:rPr lang="pt-B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ABRALIC (2019 - )</a:t>
            </a:r>
          </a:p>
          <a:p>
            <a:pPr algn="just"/>
            <a:r>
              <a:rPr lang="pt-B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CITER – UCP (2019 – 2024)</a:t>
            </a:r>
          </a:p>
          <a:p>
            <a:pPr algn="just"/>
            <a:r>
              <a:rPr lang="pt-B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486" name="Rectangle 73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39518" y="689514"/>
            <a:ext cx="687472" cy="618725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487" name="Freeform: Shape 75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551821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488" name="Freeform: Shape 77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574012" y="-184821"/>
            <a:ext cx="1827638" cy="1239290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489" name="Rectangle 79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556152" y="454414"/>
            <a:ext cx="645368" cy="580831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3880" y="6115501"/>
            <a:ext cx="1345062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0567" y="6453143"/>
            <a:ext cx="73341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A5135A17-1CE4-443B-BA6F-755E52C9C19A}"/>
              </a:ext>
            </a:extLst>
          </p:cNvPr>
          <p:cNvSpPr/>
          <p:nvPr/>
        </p:nvSpPr>
        <p:spPr>
          <a:xfrm>
            <a:off x="2155316" y="5225034"/>
            <a:ext cx="2413838" cy="112402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Imaginário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(Literatura, Cultura Popular, Arte, Cinema...)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65A8916D-F93E-446A-867C-DA61363F97D8}"/>
              </a:ext>
            </a:extLst>
          </p:cNvPr>
          <p:cNvSpPr/>
          <p:nvPr/>
        </p:nvSpPr>
        <p:spPr>
          <a:xfrm>
            <a:off x="4218187" y="3908093"/>
            <a:ext cx="2413838" cy="112402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Epistemologia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(Interdisciplinar) 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8CF661E6-1B70-46BA-8E3A-9CA05C184A01}"/>
              </a:ext>
            </a:extLst>
          </p:cNvPr>
          <p:cNvSpPr/>
          <p:nvPr/>
        </p:nvSpPr>
        <p:spPr>
          <a:xfrm>
            <a:off x="5705850" y="5454040"/>
            <a:ext cx="2413838" cy="112402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Espiritualidade Política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(Intercultural) 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7" name="Seta: Curva para Baixo 6">
            <a:extLst>
              <a:ext uri="{FF2B5EF4-FFF2-40B4-BE49-F238E27FC236}">
                <a16:creationId xmlns:a16="http://schemas.microsoft.com/office/drawing/2014/main" id="{FC6C98FF-44BF-49B3-9C2B-05B61E626164}"/>
              </a:ext>
            </a:extLst>
          </p:cNvPr>
          <p:cNvSpPr/>
          <p:nvPr/>
        </p:nvSpPr>
        <p:spPr>
          <a:xfrm rot="3233207">
            <a:off x="6736839" y="4742326"/>
            <a:ext cx="821730" cy="2907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8" name="Seta: Curva para Baixo 7">
            <a:extLst>
              <a:ext uri="{FF2B5EF4-FFF2-40B4-BE49-F238E27FC236}">
                <a16:creationId xmlns:a16="http://schemas.microsoft.com/office/drawing/2014/main" id="{06F53A90-F846-4557-A215-7935479BA4F4}"/>
              </a:ext>
            </a:extLst>
          </p:cNvPr>
          <p:cNvSpPr/>
          <p:nvPr/>
        </p:nvSpPr>
        <p:spPr>
          <a:xfrm rot="11543686">
            <a:off x="4539085" y="6549977"/>
            <a:ext cx="766773" cy="21118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9" name="Seta: Curva para Baixo 8">
            <a:extLst>
              <a:ext uri="{FF2B5EF4-FFF2-40B4-BE49-F238E27FC236}">
                <a16:creationId xmlns:a16="http://schemas.microsoft.com/office/drawing/2014/main" id="{2DB16467-3D6E-429B-B9B1-56DE276BFC66}"/>
              </a:ext>
            </a:extLst>
          </p:cNvPr>
          <p:cNvSpPr/>
          <p:nvPr/>
        </p:nvSpPr>
        <p:spPr>
          <a:xfrm rot="18568684">
            <a:off x="3353471" y="4610494"/>
            <a:ext cx="766773" cy="21118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8550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72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915098" y="2152292"/>
            <a:ext cx="645368" cy="580831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133520" y="1406679"/>
            <a:ext cx="2532832" cy="1145729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52463" y="5153960"/>
            <a:ext cx="2017580" cy="912654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60846" y="5752987"/>
            <a:ext cx="485578" cy="4370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483" name="CaixaDeTexto 4">
            <a:extLst>
              <a:ext uri="{FF2B5EF4-FFF2-40B4-BE49-F238E27FC236}">
                <a16:creationId xmlns:a16="http://schemas.microsoft.com/office/drawing/2014/main" id="{6BA758C5-A0B5-499B-B0E7-23961E276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526" y="6227764"/>
            <a:ext cx="4714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HUBBLE ULTRA DEEP FIELD / NASA</a:t>
            </a:r>
          </a:p>
        </p:txBody>
      </p:sp>
      <p:pic>
        <p:nvPicPr>
          <p:cNvPr id="4" name="Picture 1" descr="foucault.jpeg">
            <a:extLst>
              <a:ext uri="{FF2B5EF4-FFF2-40B4-BE49-F238E27FC236}">
                <a16:creationId xmlns:a16="http://schemas.microsoft.com/office/drawing/2014/main" id="{DFCBA162-56E1-4EAD-BEBC-8FD84530B5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46" y="2281379"/>
            <a:ext cx="3810000" cy="2133600"/>
          </a:xfrm>
          <a:prstGeom prst="rect">
            <a:avLst/>
          </a:prstGeom>
        </p:spPr>
      </p:pic>
      <p:pic>
        <p:nvPicPr>
          <p:cNvPr id="5" name="Picture 3" descr="certeau.jpeg">
            <a:extLst>
              <a:ext uri="{FF2B5EF4-FFF2-40B4-BE49-F238E27FC236}">
                <a16:creationId xmlns:a16="http://schemas.microsoft.com/office/drawing/2014/main" id="{1B77B209-E8F9-4389-B217-BCFC3C5A04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682" y="1114287"/>
            <a:ext cx="2857500" cy="2844800"/>
          </a:xfrm>
          <a:prstGeom prst="rect">
            <a:avLst/>
          </a:prstGeom>
        </p:spPr>
      </p:pic>
      <p:pic>
        <p:nvPicPr>
          <p:cNvPr id="6" name="Picture 4" descr="agamben.jpeg">
            <a:extLst>
              <a:ext uri="{FF2B5EF4-FFF2-40B4-BE49-F238E27FC236}">
                <a16:creationId xmlns:a16="http://schemas.microsoft.com/office/drawing/2014/main" id="{0665A98C-86C5-4E83-80EA-F695693618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828" y="1771951"/>
            <a:ext cx="2857500" cy="2857500"/>
          </a:xfrm>
          <a:prstGeom prst="rect">
            <a:avLst/>
          </a:prstGeom>
        </p:spPr>
      </p:pic>
      <p:sp>
        <p:nvSpPr>
          <p:cNvPr id="7" name="TextBox 5">
            <a:extLst>
              <a:ext uri="{FF2B5EF4-FFF2-40B4-BE49-F238E27FC236}">
                <a16:creationId xmlns:a16="http://schemas.microsoft.com/office/drawing/2014/main" id="{02D5A9D8-B0C5-446A-9FBC-3EA9501F4733}"/>
              </a:ext>
            </a:extLst>
          </p:cNvPr>
          <p:cNvSpPr txBox="1"/>
          <p:nvPr/>
        </p:nvSpPr>
        <p:spPr>
          <a:xfrm>
            <a:off x="303383" y="4523522"/>
            <a:ext cx="329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Michel Foucault (1925-1984)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1C4D064F-C5D6-48AD-9060-2D7C98383551}"/>
              </a:ext>
            </a:extLst>
          </p:cNvPr>
          <p:cNvSpPr txBox="1"/>
          <p:nvPr/>
        </p:nvSpPr>
        <p:spPr>
          <a:xfrm>
            <a:off x="4036218" y="3987917"/>
            <a:ext cx="329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Michel de </a:t>
            </a:r>
            <a:r>
              <a:rPr lang="en-US" dirty="0" err="1"/>
              <a:t>Certeau</a:t>
            </a:r>
            <a:r>
              <a:rPr lang="en-US" dirty="0"/>
              <a:t> (1925-1986)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B3E798CD-47FA-4EE6-B155-B380E2975483}"/>
              </a:ext>
            </a:extLst>
          </p:cNvPr>
          <p:cNvSpPr txBox="1"/>
          <p:nvPr/>
        </p:nvSpPr>
        <p:spPr>
          <a:xfrm>
            <a:off x="7554646" y="4687193"/>
            <a:ext cx="329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Giorgio </a:t>
            </a:r>
            <a:r>
              <a:rPr lang="en-US" dirty="0" err="1"/>
              <a:t>Agamben</a:t>
            </a:r>
            <a:r>
              <a:rPr lang="en-US" dirty="0"/>
              <a:t> (1942- )</a:t>
            </a:r>
          </a:p>
        </p:txBody>
      </p:sp>
    </p:spTree>
    <p:extLst>
      <p:ext uri="{BB962C8B-B14F-4D97-AF65-F5344CB8AC3E}">
        <p14:creationId xmlns:p14="http://schemas.microsoft.com/office/powerpoint/2010/main" val="40781768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72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915098" y="2152292"/>
            <a:ext cx="645368" cy="580831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133520" y="1406679"/>
            <a:ext cx="2532832" cy="1145729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52463" y="5153960"/>
            <a:ext cx="2017580" cy="912654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60846" y="5752987"/>
            <a:ext cx="485578" cy="4370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483" name="CaixaDeTexto 4">
            <a:extLst>
              <a:ext uri="{FF2B5EF4-FFF2-40B4-BE49-F238E27FC236}">
                <a16:creationId xmlns:a16="http://schemas.microsoft.com/office/drawing/2014/main" id="{6BA758C5-A0B5-499B-B0E7-23961E276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526" y="6227764"/>
            <a:ext cx="4714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HUBBLE ULTRA DEEP FIELD / NASA</a:t>
            </a:r>
          </a:p>
        </p:txBody>
      </p:sp>
      <p:pic>
        <p:nvPicPr>
          <p:cNvPr id="11" name="Picture 1" descr="Ana Mitos.jpeg">
            <a:extLst>
              <a:ext uri="{FF2B5EF4-FFF2-40B4-BE49-F238E27FC236}">
                <a16:creationId xmlns:a16="http://schemas.microsoft.com/office/drawing/2014/main" id="{B2B8E0AB-A651-4C28-A606-C3F6F8B8C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570" y="1024051"/>
            <a:ext cx="4006349" cy="5341798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27637A4D-8221-46C2-AF22-A0D0DD10022A}"/>
              </a:ext>
            </a:extLst>
          </p:cNvPr>
          <p:cNvSpPr txBox="1"/>
          <p:nvPr/>
        </p:nvSpPr>
        <p:spPr>
          <a:xfrm>
            <a:off x="127484" y="115943"/>
            <a:ext cx="70785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Universidade de Aveiro</a:t>
            </a:r>
          </a:p>
          <a:p>
            <a:r>
              <a:rPr lang="pt-BR" i="1" dirty="0"/>
              <a:t>Literatura Comparada: Literatura Bíblica e Literatura Clássica </a:t>
            </a:r>
            <a:endParaRPr lang="pt-PT" i="1" dirty="0"/>
          </a:p>
          <a:p>
            <a:endParaRPr lang="pt-BR" dirty="0"/>
          </a:p>
          <a:p>
            <a:r>
              <a:rPr lang="pt-BR" dirty="0" err="1"/>
              <a:t>Teografias</a:t>
            </a:r>
            <a:r>
              <a:rPr lang="pt-BR" dirty="0"/>
              <a:t> (2011-2013)</a:t>
            </a:r>
          </a:p>
          <a:p>
            <a:r>
              <a:rPr lang="pt-BR" dirty="0"/>
              <a:t>Mitos de salvação (2014-2016)</a:t>
            </a:r>
          </a:p>
          <a:p>
            <a:r>
              <a:rPr lang="pt-BR" dirty="0"/>
              <a:t>Mitografias (2017- 2020)</a:t>
            </a:r>
          </a:p>
          <a:p>
            <a:endParaRPr lang="pt-BR" dirty="0"/>
          </a:p>
          <a:p>
            <a:r>
              <a:rPr lang="pt-BR" dirty="0"/>
              <a:t>Disciplina: Teologia e Literatura Patrística</a:t>
            </a:r>
          </a:p>
          <a:p>
            <a:r>
              <a:rPr lang="pt-BR"/>
              <a:t>PUC PR/UCP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861421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5" name="Rectangle 155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72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173BDDE-1A0A-41F3-A049-6D411DD60E03}"/>
              </a:ext>
            </a:extLst>
          </p:cNvPr>
          <p:cNvSpPr txBox="1"/>
          <p:nvPr/>
        </p:nvSpPr>
        <p:spPr>
          <a:xfrm>
            <a:off x="162033" y="8710"/>
            <a:ext cx="9785797" cy="704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Membros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do Grupo Teopatodiceia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Calibri Ligh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7559831-5EC5-4B19-A908-DB41A334504C}"/>
              </a:ext>
            </a:extLst>
          </p:cNvPr>
          <p:cNvSpPr txBox="1"/>
          <p:nvPr/>
        </p:nvSpPr>
        <p:spPr>
          <a:xfrm>
            <a:off x="162034" y="646873"/>
            <a:ext cx="10634282" cy="637805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14300" marR="0" lvl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0506" name="Rectangle 157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915098" y="2152292"/>
            <a:ext cx="645368" cy="580831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507" name="Isosceles Triangle 159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133520" y="1406679"/>
            <a:ext cx="2532832" cy="1145729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508" name="Isosceles Triangle 161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52463" y="5153960"/>
            <a:ext cx="2017580" cy="912654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509" name="Rectangle 163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60846" y="5752987"/>
            <a:ext cx="485578" cy="4370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8698B22-80AF-437C-980B-B283879B9C3B}"/>
              </a:ext>
            </a:extLst>
          </p:cNvPr>
          <p:cNvSpPr txBox="1"/>
          <p:nvPr/>
        </p:nvSpPr>
        <p:spPr>
          <a:xfrm>
            <a:off x="162033" y="1028343"/>
            <a:ext cx="370542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i="0" dirty="0">
                <a:solidFill>
                  <a:srgbClr val="333333"/>
                </a:solidFill>
                <a:effectLst/>
                <a:latin typeface="Helvetica Neue"/>
              </a:rPr>
              <a:t>Nacionais</a:t>
            </a:r>
          </a:p>
          <a:p>
            <a:r>
              <a:rPr lang="pt-PT" b="0" i="0" dirty="0">
                <a:solidFill>
                  <a:srgbClr val="333333"/>
                </a:solidFill>
                <a:effectLst/>
                <a:latin typeface="Helvetica Neue"/>
              </a:rPr>
              <a:t>Andréia Cristina Serrato</a:t>
            </a:r>
            <a:endParaRPr lang="pt-PT" dirty="0">
              <a:solidFill>
                <a:srgbClr val="333333"/>
              </a:solidFill>
              <a:latin typeface="Helvetica Neue"/>
            </a:endParaRP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André Luiz </a:t>
            </a:r>
            <a:r>
              <a:rPr lang="pt-BR" b="0" i="0" dirty="0" err="1">
                <a:solidFill>
                  <a:srgbClr val="333333"/>
                </a:solidFill>
                <a:effectLst/>
                <a:latin typeface="Helvetica Neue"/>
              </a:rPr>
              <a:t>Boccato</a:t>
            </a:r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 de Almeida</a:t>
            </a: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Antonio Augusto Nery</a:t>
            </a: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Antonio Manzatto</a:t>
            </a:r>
          </a:p>
          <a:p>
            <a:r>
              <a:rPr lang="pt-BR" b="0" i="0" dirty="0" err="1">
                <a:solidFill>
                  <a:srgbClr val="333333"/>
                </a:solidFill>
                <a:effectLst/>
                <a:latin typeface="Helvetica Neue"/>
              </a:rPr>
              <a:t>Carin</a:t>
            </a:r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pt-BR" b="0" i="0" dirty="0" err="1">
                <a:solidFill>
                  <a:srgbClr val="333333"/>
                </a:solidFill>
                <a:effectLst/>
                <a:latin typeface="Helvetica Neue"/>
              </a:rPr>
              <a:t>Zwilling</a:t>
            </a:r>
            <a:endParaRPr lang="pt-BR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Clélia </a:t>
            </a:r>
            <a:r>
              <a:rPr lang="pt-BR" b="0" i="0" dirty="0" err="1">
                <a:solidFill>
                  <a:srgbClr val="333333"/>
                </a:solidFill>
                <a:effectLst/>
                <a:latin typeface="Helvetica Neue"/>
              </a:rPr>
              <a:t>Peretti</a:t>
            </a:r>
            <a:endParaRPr lang="pt-BR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Francisco Emílio </a:t>
            </a:r>
            <a:r>
              <a:rPr lang="pt-BR" b="0" i="0" dirty="0" err="1">
                <a:solidFill>
                  <a:srgbClr val="333333"/>
                </a:solidFill>
                <a:effectLst/>
                <a:latin typeface="Helvetica Neue"/>
              </a:rPr>
              <a:t>Surian</a:t>
            </a:r>
            <a:endParaRPr lang="pt-BR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Jaci de Fátima Souza </a:t>
            </a:r>
            <a:r>
              <a:rPr lang="pt-BR" b="0" i="0" dirty="0" err="1">
                <a:solidFill>
                  <a:srgbClr val="333333"/>
                </a:solidFill>
                <a:effectLst/>
                <a:latin typeface="Helvetica Neue"/>
              </a:rPr>
              <a:t>Candiotto</a:t>
            </a:r>
            <a:endParaRPr lang="pt-BR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Jefferson Zeferino</a:t>
            </a: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Luiz José Dietrich</a:t>
            </a: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Marcio Luiz Fernandes</a:t>
            </a: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Marcos Aparecido Lopes</a:t>
            </a: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Maria Clara </a:t>
            </a:r>
            <a:r>
              <a:rPr lang="pt-BR" b="0" i="0" dirty="0" err="1">
                <a:solidFill>
                  <a:srgbClr val="333333"/>
                </a:solidFill>
                <a:effectLst/>
                <a:latin typeface="Helvetica Neue"/>
              </a:rPr>
              <a:t>Lucchetti</a:t>
            </a:r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 Bingemer</a:t>
            </a: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Maria José Caldeira do Amaral</a:t>
            </a: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Paulo Cesar Carneiro Lopes</a:t>
            </a: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Valéria Batista</a:t>
            </a:r>
          </a:p>
          <a:p>
            <a:r>
              <a:rPr lang="pt-BR" b="0" i="0" dirty="0" err="1">
                <a:solidFill>
                  <a:srgbClr val="333333"/>
                </a:solidFill>
                <a:effectLst/>
                <a:latin typeface="Helvetica Neue"/>
              </a:rPr>
              <a:t>Welder</a:t>
            </a:r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pt-BR" b="0" i="0" dirty="0" err="1">
                <a:solidFill>
                  <a:srgbClr val="333333"/>
                </a:solidFill>
                <a:effectLst/>
                <a:latin typeface="Helvetica Neue"/>
              </a:rPr>
              <a:t>Lancieri</a:t>
            </a:r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 Marchini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E4A8BB8-1D7B-4259-A399-321507935747}"/>
              </a:ext>
            </a:extLst>
          </p:cNvPr>
          <p:cNvSpPr txBox="1"/>
          <p:nvPr/>
        </p:nvSpPr>
        <p:spPr>
          <a:xfrm>
            <a:off x="4586630" y="1028343"/>
            <a:ext cx="37054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i="0" dirty="0">
                <a:solidFill>
                  <a:srgbClr val="333333"/>
                </a:solidFill>
                <a:effectLst/>
                <a:latin typeface="Helvetica Neue"/>
              </a:rPr>
              <a:t>Internacionais </a:t>
            </a:r>
          </a:p>
          <a:p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Ângelo </a:t>
            </a:r>
            <a:r>
              <a:rPr lang="pt-BR" b="0" i="0" dirty="0" err="1">
                <a:solidFill>
                  <a:srgbClr val="333333"/>
                </a:solidFill>
                <a:effectLst/>
                <a:latin typeface="Helvetica Neue"/>
              </a:rPr>
              <a:t>Cardita</a:t>
            </a:r>
            <a:endParaRPr lang="pt-BR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pt-PT" dirty="0">
                <a:solidFill>
                  <a:srgbClr val="333333"/>
                </a:solidFill>
                <a:latin typeface="Helvetica Neue"/>
              </a:rPr>
              <a:t>Antóno Manuel Ferreira</a:t>
            </a:r>
          </a:p>
          <a:p>
            <a:r>
              <a:rPr lang="pt-PT" b="0" i="0" dirty="0">
                <a:solidFill>
                  <a:srgbClr val="333333"/>
                </a:solidFill>
                <a:effectLst/>
                <a:latin typeface="Helvetica Neue"/>
              </a:rPr>
              <a:t>Christian Wehr</a:t>
            </a:r>
            <a:endParaRPr lang="pt-BR" dirty="0">
              <a:solidFill>
                <a:srgbClr val="333333"/>
              </a:solidFill>
              <a:latin typeface="Helvetica Neue"/>
            </a:endParaRPr>
          </a:p>
          <a:p>
            <a:r>
              <a:rPr lang="pt-PT" b="0" i="0" dirty="0">
                <a:solidFill>
                  <a:srgbClr val="333333"/>
                </a:solidFill>
                <a:effectLst/>
                <a:latin typeface="Helvetica Neue"/>
              </a:rPr>
              <a:t>Jaime Galgani</a:t>
            </a:r>
          </a:p>
          <a:p>
            <a:r>
              <a:rPr lang="pt-PT" b="0" i="0" dirty="0">
                <a:solidFill>
                  <a:srgbClr val="333333"/>
                </a:solidFill>
                <a:effectLst/>
                <a:latin typeface="Helvetica Neue"/>
              </a:rPr>
              <a:t>Maria Fernanda Brasete</a:t>
            </a:r>
          </a:p>
          <a:p>
            <a:r>
              <a:rPr lang="pt-PT" dirty="0">
                <a:solidFill>
                  <a:srgbClr val="333333"/>
                </a:solidFill>
                <a:latin typeface="Helvetica Neue"/>
              </a:rPr>
              <a:t>Rossano Zas Friz de Col</a:t>
            </a:r>
            <a:endParaRPr lang="pt-BR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0450235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72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173BDDE-1A0A-41F3-A049-6D411DD60E03}"/>
              </a:ext>
            </a:extLst>
          </p:cNvPr>
          <p:cNvSpPr txBox="1"/>
          <p:nvPr/>
        </p:nvSpPr>
        <p:spPr>
          <a:xfrm>
            <a:off x="579120" y="321734"/>
            <a:ext cx="10221061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Estudantes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(TCC,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Mestrado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Doutorado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)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>
                <a:solidFill>
                  <a:prstClr val="black"/>
                </a:solidFill>
                <a:latin typeface="Calibri Light"/>
              </a:rPr>
              <a:t>UCP/PUC PR/UNICAMP/</a:t>
            </a:r>
            <a:r>
              <a:rPr lang="en-US" sz="2200" dirty="0" err="1">
                <a:solidFill>
                  <a:prstClr val="black"/>
                </a:solidFill>
                <a:latin typeface="Calibri Light"/>
              </a:rPr>
              <a:t>Universidade</a:t>
            </a:r>
            <a:r>
              <a:rPr lang="en-US" sz="2200" dirty="0">
                <a:solidFill>
                  <a:prstClr val="black"/>
                </a:solidFill>
                <a:latin typeface="Calibri Light"/>
              </a:rPr>
              <a:t> de Aveiro/</a:t>
            </a:r>
            <a:r>
              <a:rPr lang="en-US" sz="2200" dirty="0" err="1">
                <a:solidFill>
                  <a:prstClr val="black"/>
                </a:solidFill>
                <a:latin typeface="Calibri Light"/>
              </a:rPr>
              <a:t>Universidade</a:t>
            </a:r>
            <a:r>
              <a:rPr lang="en-US" sz="2200" dirty="0">
                <a:solidFill>
                  <a:prstClr val="black"/>
                </a:solidFill>
                <a:latin typeface="Calibri Light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alibri Light"/>
              </a:rPr>
              <a:t>Católica</a:t>
            </a:r>
            <a:r>
              <a:rPr lang="en-US" sz="2200" dirty="0">
                <a:solidFill>
                  <a:prstClr val="black"/>
                </a:solidFill>
                <a:latin typeface="Calibri Light"/>
              </a:rPr>
              <a:t> de </a:t>
            </a:r>
            <a:r>
              <a:rPr lang="en-US" sz="2200" dirty="0" err="1">
                <a:solidFill>
                  <a:prstClr val="black"/>
                </a:solidFill>
                <a:latin typeface="Calibri Light"/>
              </a:rPr>
              <a:t>Moçambique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Calibri Ligh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7559831-5EC5-4B19-A908-DB41A334504C}"/>
              </a:ext>
            </a:extLst>
          </p:cNvPr>
          <p:cNvSpPr txBox="1"/>
          <p:nvPr/>
        </p:nvSpPr>
        <p:spPr>
          <a:xfrm>
            <a:off x="492812" y="1394691"/>
            <a:ext cx="3254730" cy="537164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Pós </a:t>
            </a:r>
            <a:r>
              <a:rPr kumimoji="0" lang="pt-B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doc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André </a:t>
            </a: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Boccato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André </a:t>
            </a: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Luis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Pereita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Miatello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Luis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Gustavo M. Guerrero</a:t>
            </a: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Maria José Caldeira do Amaral</a:t>
            </a: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Doutorado</a:t>
            </a: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Alan de Macedo Simões</a:t>
            </a: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Angelo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Alberto </a:t>
            </a: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Riniz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Ricordi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Valdecir Ferreira</a:t>
            </a: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Dimas de Macedo Filho</a:t>
            </a: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Ester Lucas</a:t>
            </a: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Marcio </a:t>
            </a: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Capelli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Ana Maria Ferreira Côrtes</a:t>
            </a: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Clovis Torquato</a:t>
            </a: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Renato Vieira</a:t>
            </a:r>
          </a:p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915098" y="2152292"/>
            <a:ext cx="645368" cy="580831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133520" y="1406679"/>
            <a:ext cx="2532832" cy="1145729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52463" y="5153960"/>
            <a:ext cx="2017580" cy="912654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60846" y="5752987"/>
            <a:ext cx="485578" cy="4370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A7A21A0-0F7C-4329-AFD6-BDCAA4882DF1}"/>
              </a:ext>
            </a:extLst>
          </p:cNvPr>
          <p:cNvSpPr txBox="1"/>
          <p:nvPr/>
        </p:nvSpPr>
        <p:spPr>
          <a:xfrm>
            <a:off x="4954062" y="1457471"/>
            <a:ext cx="3254730" cy="537164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Mestrado</a:t>
            </a: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Lucas Santos Ferreira</a:t>
            </a: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Elisama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Nunes dos Santos. </a:t>
            </a:r>
          </a:p>
          <a:p>
            <a:pPr marL="114300" marR="0" lvl="0" algn="l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José </a:t>
            </a: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Bonafini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14300" marR="0" lvl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770472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72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173BDDE-1A0A-41F3-A049-6D411DD60E03}"/>
              </a:ext>
            </a:extLst>
          </p:cNvPr>
          <p:cNvSpPr txBox="1"/>
          <p:nvPr/>
        </p:nvSpPr>
        <p:spPr>
          <a:xfrm>
            <a:off x="16721" y="127181"/>
            <a:ext cx="10221061" cy="6303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Projetos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de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Pesquisa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7559831-5EC5-4B19-A908-DB41A334504C}"/>
              </a:ext>
            </a:extLst>
          </p:cNvPr>
          <p:cNvSpPr txBox="1"/>
          <p:nvPr/>
        </p:nvSpPr>
        <p:spPr>
          <a:xfrm>
            <a:off x="492812" y="1394691"/>
            <a:ext cx="3254730" cy="537164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915098" y="2152292"/>
            <a:ext cx="645368" cy="580831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133520" y="1406679"/>
            <a:ext cx="2532832" cy="1145729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52463" y="5153960"/>
            <a:ext cx="2017580" cy="912654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60846" y="5752987"/>
            <a:ext cx="485578" cy="4370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A7A21A0-0F7C-4329-AFD6-BDCAA4882DF1}"/>
              </a:ext>
            </a:extLst>
          </p:cNvPr>
          <p:cNvSpPr txBox="1"/>
          <p:nvPr/>
        </p:nvSpPr>
        <p:spPr>
          <a:xfrm>
            <a:off x="86309" y="865748"/>
            <a:ext cx="10800181" cy="537164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fontAlgn="base"/>
            <a:r>
              <a:rPr lang="pt-BR" b="1" i="0" dirty="0">
                <a:effectLst/>
                <a:latin typeface="Tahoma" panose="020B0604030504040204" pitchFamily="34" charset="0"/>
              </a:rPr>
              <a:t>Concluídos</a:t>
            </a:r>
          </a:p>
          <a:p>
            <a:pPr fontAlgn="base"/>
            <a:r>
              <a:rPr lang="pt-BR" b="0" i="0" dirty="0">
                <a:effectLst/>
                <a:latin typeface="Tahoma" panose="020B0604030504040204" pitchFamily="34" charset="0"/>
              </a:rPr>
              <a:t>2010 – 2013: Teologia e Literatura (PUC Rio)</a:t>
            </a:r>
          </a:p>
          <a:p>
            <a:pPr fontAlgn="base"/>
            <a:r>
              <a:rPr lang="pt-BR" b="0" i="0" dirty="0">
                <a:effectLst/>
                <a:latin typeface="Tahoma" panose="020B0604030504040204" pitchFamily="34" charset="0"/>
              </a:rPr>
              <a:t>2011 – 2013: </a:t>
            </a:r>
            <a:r>
              <a:rPr lang="pt-BR" b="0" i="0" dirty="0" err="1">
                <a:effectLst/>
                <a:latin typeface="Tahoma" panose="020B0604030504040204" pitchFamily="34" charset="0"/>
              </a:rPr>
              <a:t>Teografias</a:t>
            </a:r>
            <a:r>
              <a:rPr lang="pt-BR" b="0" i="0" dirty="0">
                <a:effectLst/>
                <a:latin typeface="Tahoma" panose="020B0604030504040204" pitchFamily="34" charset="0"/>
              </a:rPr>
              <a:t>: Cultura e Religião (Universidade de Aveiro)</a:t>
            </a:r>
          </a:p>
          <a:p>
            <a:pPr fontAlgn="base"/>
            <a:r>
              <a:rPr lang="pt-BR" b="0" i="0" dirty="0">
                <a:effectLst/>
                <a:latin typeface="Tahoma" panose="020B0604030504040204" pitchFamily="34" charset="0"/>
              </a:rPr>
              <a:t>2014 – 2016: Ética cristã a partir do diálogo entre Teologia e Literatura (PUC SP)</a:t>
            </a:r>
          </a:p>
          <a:p>
            <a:pPr fontAlgn="base"/>
            <a:r>
              <a:rPr lang="pt-BR" b="0" i="0" dirty="0">
                <a:effectLst/>
                <a:latin typeface="Tahoma" panose="020B0604030504040204" pitchFamily="34" charset="0"/>
              </a:rPr>
              <a:t>2015 – 2016: Concepção dos EE de S. Inácio de Loyola entre </a:t>
            </a:r>
            <a:r>
              <a:rPr lang="pt-BR" b="0" i="0" dirty="0" err="1">
                <a:effectLst/>
                <a:latin typeface="Tahoma" panose="020B0604030504040204" pitchFamily="34" charset="0"/>
              </a:rPr>
              <a:t>K.Rahner</a:t>
            </a:r>
            <a:r>
              <a:rPr lang="pt-BR" b="0" i="0" dirty="0">
                <a:effectLst/>
                <a:latin typeface="Tahoma" panose="020B0604030504040204" pitchFamily="34" charset="0"/>
              </a:rPr>
              <a:t> e H. U. von </a:t>
            </a:r>
            <a:r>
              <a:rPr lang="pt-BR" b="0" i="0" dirty="0" err="1">
                <a:effectLst/>
                <a:latin typeface="Tahoma" panose="020B0604030504040204" pitchFamily="34" charset="0"/>
              </a:rPr>
              <a:t>Balthasar</a:t>
            </a:r>
            <a:r>
              <a:rPr lang="pt-BR" b="0" i="0" dirty="0">
                <a:effectLst/>
                <a:latin typeface="Tahoma" panose="020B0604030504040204" pitchFamily="34" charset="0"/>
              </a:rPr>
              <a:t> (PUG)</a:t>
            </a:r>
          </a:p>
          <a:p>
            <a:pPr fontAlgn="base"/>
            <a:r>
              <a:rPr lang="pt-BR" b="0" i="0" dirty="0">
                <a:effectLst/>
                <a:latin typeface="Tahoma" panose="020B0604030504040204" pitchFamily="34" charset="0"/>
              </a:rPr>
              <a:t>2017 – 2020: Teologia da cultura: Espiritualidade, Cultura e Práxis em Michel de Certeau (PUC PR)</a:t>
            </a:r>
          </a:p>
          <a:p>
            <a:pPr fontAlgn="base"/>
            <a:endParaRPr lang="pt-BR" b="0" i="0" dirty="0">
              <a:effectLst/>
              <a:latin typeface="Tahoma" panose="020B0604030504040204" pitchFamily="34" charset="0"/>
            </a:endParaRPr>
          </a:p>
          <a:p>
            <a:pPr fontAlgn="base"/>
            <a:endParaRPr lang="pt-BR" b="0" i="0" dirty="0">
              <a:effectLst/>
              <a:latin typeface="Tahoma" panose="020B0604030504040204" pitchFamily="34" charset="0"/>
            </a:endParaRPr>
          </a:p>
          <a:p>
            <a:pPr fontAlgn="base"/>
            <a:r>
              <a:rPr lang="pt-BR" b="1" i="0" dirty="0">
                <a:effectLst/>
                <a:latin typeface="Tahoma" panose="020B0604030504040204" pitchFamily="34" charset="0"/>
              </a:rPr>
              <a:t>Em andamento</a:t>
            </a:r>
          </a:p>
          <a:p>
            <a:pPr fontAlgn="base"/>
            <a:r>
              <a:rPr lang="pt-BR" b="0" i="0" dirty="0">
                <a:effectLst/>
                <a:latin typeface="Tahoma" panose="020B0604030504040204" pitchFamily="34" charset="0"/>
              </a:rPr>
              <a:t>2018 – Atual: Mapeamento da Área de Ciências da Religião e Teologia (PUC PR)</a:t>
            </a:r>
          </a:p>
          <a:p>
            <a:pPr fontAlgn="base"/>
            <a:r>
              <a:rPr lang="pt-BR" b="0" i="0" dirty="0">
                <a:effectLst/>
                <a:latin typeface="Tahoma" panose="020B0604030504040204" pitchFamily="34" charset="0"/>
              </a:rPr>
              <a:t>2018 – Atual: Teologia e Literatura: Mitografias - temas e variações (UA/Unicamp)</a:t>
            </a:r>
          </a:p>
          <a:p>
            <a:pPr fontAlgn="base"/>
            <a:r>
              <a:rPr lang="pt-BR" b="0" i="0" dirty="0">
                <a:effectLst/>
                <a:latin typeface="Tahoma" panose="020B0604030504040204" pitchFamily="34" charset="0"/>
              </a:rPr>
              <a:t>2020 – 2020: Religião e Cultura Digital (UCP)</a:t>
            </a:r>
          </a:p>
          <a:p>
            <a:pPr fontAlgn="base"/>
            <a:r>
              <a:rPr lang="pt-BR" b="0" i="0" dirty="0">
                <a:effectLst/>
                <a:latin typeface="Tahoma" panose="020B0604030504040204" pitchFamily="34" charset="0"/>
              </a:rPr>
              <a:t>2020 – Atual: «Casa comum e novos modos de habitar interculturalmente»: teologia pública e ecologia da cultura em tempos de COVID-19</a:t>
            </a:r>
          </a:p>
          <a:p>
            <a:pPr fontAlgn="base"/>
            <a:endParaRPr lang="pt-BR" b="0" i="0" dirty="0">
              <a:effectLst/>
              <a:latin typeface="Tahoma" panose="020B0604030504040204" pitchFamily="34" charset="0"/>
            </a:endParaRPr>
          </a:p>
          <a:p>
            <a:pPr fontAlgn="base"/>
            <a:endParaRPr lang="pt-BR" b="0" i="0" dirty="0">
              <a:solidFill>
                <a:srgbClr val="326C99"/>
              </a:solidFill>
              <a:effectLst/>
              <a:latin typeface="Tahoma" panose="020B0604030504040204" pitchFamily="34" charset="0"/>
            </a:endParaRPr>
          </a:p>
          <a:p>
            <a:pPr fontAlgn="base"/>
            <a:endParaRPr lang="pt-BR" b="0" i="0" dirty="0">
              <a:solidFill>
                <a:srgbClr val="326C99"/>
              </a:solidFill>
              <a:effectLst/>
              <a:latin typeface="Tahoma" panose="020B0604030504040204" pitchFamily="34" charset="0"/>
            </a:endParaRPr>
          </a:p>
          <a:p>
            <a:pPr fontAlgn="base"/>
            <a:endParaRPr lang="pt-BR" b="0" i="0" dirty="0">
              <a:solidFill>
                <a:srgbClr val="326C99"/>
              </a:solidFill>
              <a:effectLst/>
              <a:latin typeface="Tahoma" panose="020B0604030504040204" pitchFamily="34" charset="0"/>
            </a:endParaRPr>
          </a:p>
          <a:p>
            <a:pPr fontAlgn="base"/>
            <a:endParaRPr lang="pt-BR" b="0" i="0" dirty="0">
              <a:solidFill>
                <a:srgbClr val="326C99"/>
              </a:solidFill>
              <a:effectLst/>
              <a:latin typeface="Tahoma" panose="020B0604030504040204" pitchFamily="34" charset="0"/>
            </a:endParaRPr>
          </a:p>
          <a:p>
            <a:pPr fontAlgn="base"/>
            <a:endParaRPr lang="pt-BR" b="0" i="0" dirty="0">
              <a:solidFill>
                <a:srgbClr val="326C99"/>
              </a:solidFill>
              <a:effectLst/>
              <a:latin typeface="Tahoma" panose="020B0604030504040204" pitchFamily="34" charset="0"/>
            </a:endParaRPr>
          </a:p>
          <a:p>
            <a:pPr fontAlgn="base"/>
            <a:endParaRPr lang="pt-PT" b="0" i="0" dirty="0">
              <a:solidFill>
                <a:srgbClr val="326C99"/>
              </a:solidFill>
              <a:effectLst/>
              <a:latin typeface="Tahoma" panose="020B0604030504040204" pitchFamily="34" charset="0"/>
            </a:endParaRPr>
          </a:p>
          <a:p>
            <a:pPr marL="114300" marR="0" lvl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21600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6212313"/>
            <a:ext cx="10972800" cy="306319"/>
          </a:xfrm>
          <a:prstGeom prst="rect">
            <a:avLst/>
          </a:prstGeom>
        </p:spPr>
      </p:pic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0" y="382441"/>
            <a:ext cx="166264" cy="33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296" tIns="41148" rIns="82296" bIns="41148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1620"/>
          </a:p>
        </p:txBody>
      </p:sp>
      <p:cxnSp>
        <p:nvCxnSpPr>
          <p:cNvPr id="45" name="Conector de seta reta 12">
            <a:extLst>
              <a:ext uri="{FF2B5EF4-FFF2-40B4-BE49-F238E27FC236}">
                <a16:creationId xmlns:a16="http://schemas.microsoft.com/office/drawing/2014/main" id="{3DADBA19-1D6E-4B7B-BE6E-5A5417A07AE6}"/>
              </a:ext>
            </a:extLst>
          </p:cNvPr>
          <p:cNvCxnSpPr>
            <a:cxnSpLocks/>
          </p:cNvCxnSpPr>
          <p:nvPr/>
        </p:nvCxnSpPr>
        <p:spPr>
          <a:xfrm>
            <a:off x="7847900" y="3401298"/>
            <a:ext cx="2111" cy="43172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 descr="Tela de computador com texto preto sobre fundo branco&#10;&#10;Descrição gerada automaticamente">
            <a:extLst>
              <a:ext uri="{FF2B5EF4-FFF2-40B4-BE49-F238E27FC236}">
                <a16:creationId xmlns:a16="http://schemas.microsoft.com/office/drawing/2014/main" id="{D171C4CB-C498-44AD-8EDB-3B8A6C78A4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20" y="0"/>
            <a:ext cx="10972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103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6101417"/>
            <a:ext cx="10972800" cy="417215"/>
          </a:xfrm>
          <a:prstGeom prst="rect">
            <a:avLst/>
          </a:prstGeom>
        </p:spPr>
      </p:pic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0" y="382441"/>
            <a:ext cx="166264" cy="33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296" tIns="41148" rIns="82296" bIns="41148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1620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83132" y="152194"/>
            <a:ext cx="79072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296" tIns="41148" rIns="82296" bIns="41148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1620" b="1" dirty="0"/>
              <a:t>«Casa comum e novos modos de habitar interculturalmente»: teologia pública e ecologia da cultura em tempos de COVID-19</a:t>
            </a:r>
            <a:endParaRPr lang="pt-BR" sz="1620" dirty="0"/>
          </a:p>
          <a:p>
            <a:pPr algn="just"/>
            <a:endParaRPr lang="pt-BR" sz="1620" dirty="0"/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115" y="342901"/>
            <a:ext cx="2882685" cy="1402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luxograma: Processo alternativo 5"/>
          <p:cNvSpPr/>
          <p:nvPr/>
        </p:nvSpPr>
        <p:spPr>
          <a:xfrm>
            <a:off x="482398" y="1939898"/>
            <a:ext cx="7482181" cy="458493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b="1" i="1" dirty="0"/>
              <a:t>Fase I: Projeto Setembro/2020 - Agosto/2021: Habitar criticamente</a:t>
            </a:r>
            <a:endParaRPr lang="pt-BR" sz="1620" dirty="0"/>
          </a:p>
        </p:txBody>
      </p:sp>
      <p:sp>
        <p:nvSpPr>
          <p:cNvPr id="23" name="Fluxograma: Processo alternativo 22"/>
          <p:cNvSpPr/>
          <p:nvPr/>
        </p:nvSpPr>
        <p:spPr>
          <a:xfrm>
            <a:off x="482398" y="1140476"/>
            <a:ext cx="1331303" cy="676347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Sumário</a:t>
            </a:r>
          </a:p>
        </p:txBody>
      </p:sp>
      <p:sp>
        <p:nvSpPr>
          <p:cNvPr id="26" name="Fluxograma: Processo alternativo 25"/>
          <p:cNvSpPr/>
          <p:nvPr/>
        </p:nvSpPr>
        <p:spPr>
          <a:xfrm>
            <a:off x="2007229" y="1158612"/>
            <a:ext cx="2530101" cy="676346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Revisão de Literatura</a:t>
            </a:r>
          </a:p>
        </p:txBody>
      </p:sp>
      <p:sp>
        <p:nvSpPr>
          <p:cNvPr id="27" name="Fluxograma: Processo alternativo 26"/>
          <p:cNvSpPr/>
          <p:nvPr/>
        </p:nvSpPr>
        <p:spPr>
          <a:xfrm>
            <a:off x="4730858" y="1161269"/>
            <a:ext cx="3222872" cy="655554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dirty="0"/>
              <a:t>Plano de Investigação e Método</a:t>
            </a:r>
          </a:p>
        </p:txBody>
      </p:sp>
      <p:sp>
        <p:nvSpPr>
          <p:cNvPr id="28" name="Fluxograma: Processo alternativo 27"/>
          <p:cNvSpPr/>
          <p:nvPr/>
        </p:nvSpPr>
        <p:spPr>
          <a:xfrm>
            <a:off x="482397" y="2550778"/>
            <a:ext cx="3710295" cy="31246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20" b="1" dirty="0"/>
              <a:t>Tarefa 1: Epistemologia da Casa comum</a:t>
            </a:r>
            <a:endParaRPr lang="pt-BR" sz="1620" dirty="0"/>
          </a:p>
        </p:txBody>
      </p:sp>
      <p:sp>
        <p:nvSpPr>
          <p:cNvPr id="29" name="Fluxograma: Processo alternativo 28"/>
          <p:cNvSpPr/>
          <p:nvPr/>
        </p:nvSpPr>
        <p:spPr>
          <a:xfrm>
            <a:off x="4590024" y="2540466"/>
            <a:ext cx="3374555" cy="33309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20" b="1" dirty="0"/>
              <a:t>Tarefa 2: Análise crítica da Laudato si</a:t>
            </a:r>
            <a:endParaRPr lang="pt-BR" sz="1620" dirty="0"/>
          </a:p>
        </p:txBody>
      </p:sp>
      <p:cxnSp>
        <p:nvCxnSpPr>
          <p:cNvPr id="13" name="Conector de seta reta 12"/>
          <p:cNvCxnSpPr>
            <a:stCxn id="28" idx="3"/>
            <a:endCxn id="29" idx="1"/>
          </p:cNvCxnSpPr>
          <p:nvPr/>
        </p:nvCxnSpPr>
        <p:spPr>
          <a:xfrm>
            <a:off x="4192693" y="2707013"/>
            <a:ext cx="39733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uxograma: Processo alternativo 31"/>
          <p:cNvSpPr/>
          <p:nvPr/>
        </p:nvSpPr>
        <p:spPr>
          <a:xfrm>
            <a:off x="8396004" y="2550778"/>
            <a:ext cx="2152051" cy="39323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b="1" dirty="0"/>
              <a:t>Tarefas concomitantes</a:t>
            </a:r>
            <a:endParaRPr lang="pt-BR" sz="1620" dirty="0"/>
          </a:p>
        </p:txBody>
      </p:sp>
      <p:cxnSp>
        <p:nvCxnSpPr>
          <p:cNvPr id="33" name="Conector de seta reta 32"/>
          <p:cNvCxnSpPr/>
          <p:nvPr/>
        </p:nvCxnSpPr>
        <p:spPr>
          <a:xfrm flipV="1">
            <a:off x="7967678" y="2741385"/>
            <a:ext cx="428326" cy="2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uxograma: Processo alternativo 36"/>
          <p:cNvSpPr/>
          <p:nvPr/>
        </p:nvSpPr>
        <p:spPr>
          <a:xfrm>
            <a:off x="451602" y="2985763"/>
            <a:ext cx="7482181" cy="458493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b="1" i="1" dirty="0"/>
              <a:t>Fase II: Setembro/2021 - Agosto/2022: Habitar poeticamente</a:t>
            </a:r>
            <a:endParaRPr lang="pt-BR" sz="1620" dirty="0"/>
          </a:p>
        </p:txBody>
      </p:sp>
      <p:sp>
        <p:nvSpPr>
          <p:cNvPr id="38" name="Fluxograma: Processo alternativo 37"/>
          <p:cNvSpPr/>
          <p:nvPr/>
        </p:nvSpPr>
        <p:spPr>
          <a:xfrm>
            <a:off x="451602" y="5246076"/>
            <a:ext cx="7482181" cy="458493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b="1" i="1" dirty="0"/>
              <a:t>Fase III: Setembro/2022 - Agosto/2023:  Habitar eticamente e interculturalmente</a:t>
            </a:r>
          </a:p>
        </p:txBody>
      </p:sp>
      <p:sp>
        <p:nvSpPr>
          <p:cNvPr id="46" name="Fluxograma: Processo alternativo 45"/>
          <p:cNvSpPr/>
          <p:nvPr/>
        </p:nvSpPr>
        <p:spPr>
          <a:xfrm>
            <a:off x="438053" y="3567655"/>
            <a:ext cx="1569176" cy="68692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b="1" dirty="0"/>
              <a:t>Tarefa 3: </a:t>
            </a:r>
            <a:r>
              <a:rPr lang="pt-BR" sz="1440" b="1" dirty="0" err="1"/>
              <a:t>Teopoética</a:t>
            </a:r>
            <a:r>
              <a:rPr lang="pt-BR" sz="1440" b="1" dirty="0"/>
              <a:t> da Casa comum</a:t>
            </a:r>
            <a:endParaRPr lang="pt-BR" sz="1440" dirty="0"/>
          </a:p>
        </p:txBody>
      </p:sp>
      <p:sp>
        <p:nvSpPr>
          <p:cNvPr id="49" name="Fluxograma: Processo alternativo 48"/>
          <p:cNvSpPr/>
          <p:nvPr/>
        </p:nvSpPr>
        <p:spPr>
          <a:xfrm>
            <a:off x="513194" y="5766379"/>
            <a:ext cx="3710295" cy="2873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b="1" dirty="0"/>
              <a:t>Tarefa 10: Práticas da Casa comum</a:t>
            </a:r>
            <a:endParaRPr lang="pt-BR" sz="1620" dirty="0"/>
          </a:p>
        </p:txBody>
      </p:sp>
      <p:sp>
        <p:nvSpPr>
          <p:cNvPr id="24" name="Fluxograma: Processo alternativo 23"/>
          <p:cNvSpPr/>
          <p:nvPr/>
        </p:nvSpPr>
        <p:spPr>
          <a:xfrm>
            <a:off x="2109901" y="3552141"/>
            <a:ext cx="1818029" cy="71885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b="1" dirty="0"/>
              <a:t>Tarefa 4: Ética e Estética da Casa comum</a:t>
            </a:r>
            <a:endParaRPr lang="pt-BR" sz="1440" dirty="0"/>
          </a:p>
        </p:txBody>
      </p:sp>
      <p:sp>
        <p:nvSpPr>
          <p:cNvPr id="25" name="Fluxograma: Processo alternativo 24"/>
          <p:cNvSpPr/>
          <p:nvPr/>
        </p:nvSpPr>
        <p:spPr>
          <a:xfrm>
            <a:off x="4002706" y="3522689"/>
            <a:ext cx="1660376" cy="7318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Tarefa 5: Cultura digital e  Casa comum</a:t>
            </a:r>
            <a:endParaRPr lang="pt-BR" sz="1400" dirty="0"/>
          </a:p>
        </p:txBody>
      </p:sp>
      <p:sp>
        <p:nvSpPr>
          <p:cNvPr id="30" name="Fluxograma: Processo alternativo 29"/>
          <p:cNvSpPr/>
          <p:nvPr/>
        </p:nvSpPr>
        <p:spPr>
          <a:xfrm>
            <a:off x="2101493" y="4361985"/>
            <a:ext cx="1840339" cy="83639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b="1" dirty="0"/>
              <a:t>Tarefa 8: Linguagem política da Casa comum</a:t>
            </a:r>
            <a:endParaRPr lang="pt-BR" sz="1440" dirty="0"/>
          </a:p>
        </p:txBody>
      </p:sp>
      <p:sp>
        <p:nvSpPr>
          <p:cNvPr id="31" name="Fluxograma: Processo alternativo 30"/>
          <p:cNvSpPr/>
          <p:nvPr/>
        </p:nvSpPr>
        <p:spPr>
          <a:xfrm>
            <a:off x="438053" y="4330762"/>
            <a:ext cx="1569176" cy="84212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b="1" dirty="0"/>
              <a:t>Tarefa 7: Linguagem teológica da Casa comum</a:t>
            </a:r>
            <a:endParaRPr lang="pt-BR" sz="1440" dirty="0"/>
          </a:p>
        </p:txBody>
      </p:sp>
      <p:sp>
        <p:nvSpPr>
          <p:cNvPr id="34" name="Fluxograma: Processo alternativo 33"/>
          <p:cNvSpPr/>
          <p:nvPr/>
        </p:nvSpPr>
        <p:spPr>
          <a:xfrm>
            <a:off x="4036096" y="4316385"/>
            <a:ext cx="1626985" cy="86671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b="1" dirty="0"/>
              <a:t>Tarefa 9: Casa comum </a:t>
            </a:r>
            <a:endParaRPr lang="pt-BR" sz="1400" b="1" dirty="0"/>
          </a:p>
          <a:p>
            <a:pPr algn="ctr"/>
            <a:r>
              <a:rPr lang="pt-BR" sz="1440" b="1" dirty="0"/>
              <a:t>e Economia de </a:t>
            </a:r>
            <a:r>
              <a:rPr lang="pt-BR" sz="1440" b="1" i="1" dirty="0"/>
              <a:t>Francesco</a:t>
            </a:r>
            <a:endParaRPr lang="pt-BR" sz="1440" i="1" dirty="0"/>
          </a:p>
        </p:txBody>
      </p:sp>
      <p:sp>
        <p:nvSpPr>
          <p:cNvPr id="35" name="Fluxograma: Processo alternativo 34"/>
          <p:cNvSpPr/>
          <p:nvPr/>
        </p:nvSpPr>
        <p:spPr>
          <a:xfrm>
            <a:off x="5970699" y="4466398"/>
            <a:ext cx="1820606" cy="60582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b="1" dirty="0"/>
              <a:t>Outras tarefas</a:t>
            </a:r>
            <a:endParaRPr lang="pt-BR" sz="1440" i="1" dirty="0"/>
          </a:p>
        </p:txBody>
      </p:sp>
      <p:sp>
        <p:nvSpPr>
          <p:cNvPr id="36" name="Fluxograma: Processo alternativo 35"/>
          <p:cNvSpPr/>
          <p:nvPr/>
        </p:nvSpPr>
        <p:spPr>
          <a:xfrm>
            <a:off x="5737858" y="3515095"/>
            <a:ext cx="2195924" cy="84689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b="1" dirty="0"/>
              <a:t>Tarefa 6: Espiritualidade e Saúde da  Casa comum</a:t>
            </a:r>
            <a:endParaRPr lang="pt-BR" sz="1440" dirty="0"/>
          </a:p>
        </p:txBody>
      </p:sp>
      <p:sp>
        <p:nvSpPr>
          <p:cNvPr id="7" name="Chave direita 6"/>
          <p:cNvSpPr/>
          <p:nvPr/>
        </p:nvSpPr>
        <p:spPr>
          <a:xfrm>
            <a:off x="8090115" y="3515095"/>
            <a:ext cx="305889" cy="162656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620"/>
          </a:p>
        </p:txBody>
      </p:sp>
      <p:sp>
        <p:nvSpPr>
          <p:cNvPr id="39" name="Fluxograma: Processo alternativo 38"/>
          <p:cNvSpPr/>
          <p:nvPr/>
        </p:nvSpPr>
        <p:spPr>
          <a:xfrm>
            <a:off x="8538387" y="4080317"/>
            <a:ext cx="2152051" cy="39323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b="1" dirty="0"/>
              <a:t>Tarefas concomitantes</a:t>
            </a:r>
            <a:endParaRPr lang="pt-BR" sz="1620" dirty="0"/>
          </a:p>
        </p:txBody>
      </p:sp>
      <p:sp>
        <p:nvSpPr>
          <p:cNvPr id="40" name="Fluxograma: Processo alternativo 39"/>
          <p:cNvSpPr/>
          <p:nvPr/>
        </p:nvSpPr>
        <p:spPr>
          <a:xfrm>
            <a:off x="5970698" y="5777757"/>
            <a:ext cx="1820606" cy="278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40" b="1" dirty="0"/>
              <a:t>Outras tarefas</a:t>
            </a:r>
            <a:endParaRPr lang="pt-BR" sz="1440" i="1" dirty="0"/>
          </a:p>
        </p:txBody>
      </p:sp>
      <p:sp>
        <p:nvSpPr>
          <p:cNvPr id="57" name="Chave direita 56"/>
          <p:cNvSpPr/>
          <p:nvPr/>
        </p:nvSpPr>
        <p:spPr>
          <a:xfrm>
            <a:off x="7933783" y="5723529"/>
            <a:ext cx="383567" cy="3047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620"/>
          </a:p>
        </p:txBody>
      </p:sp>
      <p:sp>
        <p:nvSpPr>
          <p:cNvPr id="58" name="Fluxograma: Processo alternativo 57"/>
          <p:cNvSpPr/>
          <p:nvPr/>
        </p:nvSpPr>
        <p:spPr>
          <a:xfrm>
            <a:off x="8538387" y="5664873"/>
            <a:ext cx="2152051" cy="39323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20" b="1" dirty="0"/>
              <a:t>Tarefas concomitantes</a:t>
            </a:r>
            <a:endParaRPr lang="pt-BR" sz="1620" dirty="0"/>
          </a:p>
        </p:txBody>
      </p:sp>
    </p:spTree>
    <p:extLst>
      <p:ext uri="{BB962C8B-B14F-4D97-AF65-F5344CB8AC3E}">
        <p14:creationId xmlns:p14="http://schemas.microsoft.com/office/powerpoint/2010/main" val="894421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1077</Words>
  <Application>Microsoft Office PowerPoint</Application>
  <PresentationFormat>Personalizar</PresentationFormat>
  <Paragraphs>205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Helvetica Neue</vt:lpstr>
      <vt:lpstr>Roboto</vt:lpstr>
      <vt:lpstr>Tahoma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 Villas Boas</dc:creator>
  <cp:lastModifiedBy>Alex Villas Boas</cp:lastModifiedBy>
  <cp:revision>21</cp:revision>
  <dcterms:created xsi:type="dcterms:W3CDTF">2020-09-02T16:14:55Z</dcterms:created>
  <dcterms:modified xsi:type="dcterms:W3CDTF">2020-09-30T16:05:33Z</dcterms:modified>
</cp:coreProperties>
</file>