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8" r:id="rId4"/>
    <p:sldId id="257" r:id="rId5"/>
    <p:sldId id="262" r:id="rId6"/>
    <p:sldId id="259" r:id="rId7"/>
    <p:sldId id="260"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447191" y="2824269"/>
            <a:ext cx="4645152" cy="26444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412362" y="2821491"/>
            <a:ext cx="4645152" cy="263737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9/9/20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9/9/20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Rectangle 2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86815B-04B7-8A47-9DA2-C3DD36E82168}"/>
              </a:ext>
            </a:extLst>
          </p:cNvPr>
          <p:cNvSpPr>
            <a:spLocks noGrp="1"/>
          </p:cNvSpPr>
          <p:nvPr>
            <p:ph type="ctrTitle"/>
          </p:nvPr>
        </p:nvSpPr>
        <p:spPr>
          <a:xfrm>
            <a:off x="1557071" y="1584552"/>
            <a:ext cx="9099255" cy="2537251"/>
          </a:xfrm>
        </p:spPr>
        <p:txBody>
          <a:bodyPr anchor="ctr">
            <a:normAutofit fontScale="90000"/>
          </a:bodyPr>
          <a:lstStyle/>
          <a:p>
            <a:pPr algn="ctr"/>
            <a:r>
              <a:rPr lang="pt-BR" sz="5600" i="1" dirty="0">
                <a:solidFill>
                  <a:srgbClr val="454545"/>
                </a:solidFill>
              </a:rPr>
              <a:t>A imagem de Deus:</a:t>
            </a:r>
            <a:br>
              <a:rPr lang="pt-BR" sz="5600" i="1" dirty="0">
                <a:solidFill>
                  <a:srgbClr val="454545"/>
                </a:solidFill>
              </a:rPr>
            </a:br>
            <a:r>
              <a:rPr lang="pt-BR" sz="5600" i="1" dirty="0">
                <a:solidFill>
                  <a:srgbClr val="454545"/>
                </a:solidFill>
              </a:rPr>
              <a:t> arte, história e religião</a:t>
            </a:r>
            <a:br>
              <a:rPr lang="pt-BR" sz="5600" i="1" dirty="0">
                <a:solidFill>
                  <a:srgbClr val="454545"/>
                </a:solidFill>
              </a:rPr>
            </a:br>
            <a:r>
              <a:rPr lang="pt-BR" sz="5600" i="1" dirty="0" err="1">
                <a:solidFill>
                  <a:srgbClr val="454545"/>
                </a:solidFill>
              </a:rPr>
              <a:t>Labô</a:t>
            </a:r>
            <a:r>
              <a:rPr lang="pt-BR" sz="5600" i="1" dirty="0">
                <a:solidFill>
                  <a:srgbClr val="454545"/>
                </a:solidFill>
              </a:rPr>
              <a:t>-PUC/SP</a:t>
            </a:r>
            <a:br>
              <a:rPr lang="pt-BR" sz="5600" i="1" dirty="0">
                <a:solidFill>
                  <a:srgbClr val="454545"/>
                </a:solidFill>
              </a:rPr>
            </a:br>
            <a:endParaRPr lang="pt-BR" sz="5600" dirty="0">
              <a:solidFill>
                <a:srgbClr val="454545"/>
              </a:solidFill>
            </a:endParaRPr>
          </a:p>
        </p:txBody>
      </p:sp>
      <p:sp>
        <p:nvSpPr>
          <p:cNvPr id="3" name="Subtítulo 2">
            <a:extLst>
              <a:ext uri="{FF2B5EF4-FFF2-40B4-BE49-F238E27FC236}">
                <a16:creationId xmlns:a16="http://schemas.microsoft.com/office/drawing/2014/main" id="{BAF6CEF1-8BC9-D746-B3A9-059752FEB114}"/>
              </a:ext>
            </a:extLst>
          </p:cNvPr>
          <p:cNvSpPr>
            <a:spLocks noGrp="1"/>
          </p:cNvSpPr>
          <p:nvPr>
            <p:ph type="subTitle" idx="1"/>
          </p:nvPr>
        </p:nvSpPr>
        <p:spPr>
          <a:xfrm>
            <a:off x="1535372" y="4133234"/>
            <a:ext cx="9120954" cy="744373"/>
          </a:xfrm>
        </p:spPr>
        <p:txBody>
          <a:bodyPr>
            <a:normAutofit/>
          </a:bodyPr>
          <a:lstStyle/>
          <a:p>
            <a:pPr algn="ctr">
              <a:lnSpc>
                <a:spcPct val="110000"/>
              </a:lnSpc>
            </a:pPr>
            <a:r>
              <a:rPr lang="pt-BR" sz="1300">
                <a:solidFill>
                  <a:schemeClr val="accent1"/>
                </a:solidFill>
              </a:rPr>
              <a:t>Wilma Steagall de  Tommaso</a:t>
            </a:r>
          </a:p>
          <a:p>
            <a:pPr algn="ctr">
              <a:lnSpc>
                <a:spcPct val="110000"/>
              </a:lnSpc>
            </a:pPr>
            <a:r>
              <a:rPr lang="pt-BR" sz="1300">
                <a:solidFill>
                  <a:schemeClr val="accent1"/>
                </a:solidFill>
              </a:rPr>
              <a:t>Coordenadora</a:t>
            </a:r>
          </a:p>
        </p:txBody>
      </p:sp>
      <p:pic>
        <p:nvPicPr>
          <p:cNvPr id="35" name="Picture 3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5741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Espaço Reservado para Conteúdo 4" descr="Uma imagem contendo relógio, edifício, placa, pedra&#10;&#10;Descrição gerada automaticamente">
            <a:extLst>
              <a:ext uri="{FF2B5EF4-FFF2-40B4-BE49-F238E27FC236}">
                <a16:creationId xmlns:a16="http://schemas.microsoft.com/office/drawing/2014/main" id="{8DBC2971-707F-C24B-8611-2A951CCE9174}"/>
              </a:ext>
            </a:extLst>
          </p:cNvPr>
          <p:cNvPicPr>
            <a:picLocks noChangeAspect="1"/>
          </p:cNvPicPr>
          <p:nvPr/>
        </p:nvPicPr>
        <p:blipFill rotWithShape="1">
          <a:blip r:embed="rId2"/>
          <a:srcRect l="15638" r="20378" b="-2"/>
          <a:stretch/>
        </p:blipFill>
        <p:spPr>
          <a:xfrm>
            <a:off x="2" y="10"/>
            <a:ext cx="6094409" cy="6857990"/>
          </a:xfrm>
          <a:prstGeom prst="rect">
            <a:avLst/>
          </a:prstGeom>
        </p:spPr>
      </p:pic>
      <p:pic>
        <p:nvPicPr>
          <p:cNvPr id="7" name="Imagem 6" descr="Uma imagem contendo no interior, bicicleta, mesa, pequeno&#10;&#10;Descrição gerada automaticamente">
            <a:extLst>
              <a:ext uri="{FF2B5EF4-FFF2-40B4-BE49-F238E27FC236}">
                <a16:creationId xmlns:a16="http://schemas.microsoft.com/office/drawing/2014/main" id="{15FE0FB7-9BA6-BD4F-9FA7-616FEB8C18CA}"/>
              </a:ext>
            </a:extLst>
          </p:cNvPr>
          <p:cNvPicPr>
            <a:picLocks noChangeAspect="1"/>
          </p:cNvPicPr>
          <p:nvPr/>
        </p:nvPicPr>
        <p:blipFill rotWithShape="1">
          <a:blip r:embed="rId3"/>
          <a:srcRect r="15604" b="1"/>
          <a:stretch/>
        </p:blipFill>
        <p:spPr>
          <a:xfrm rot="5400000">
            <a:off x="5714255" y="381795"/>
            <a:ext cx="6858000" cy="6094409"/>
          </a:xfrm>
          <a:prstGeom prst="rect">
            <a:avLst/>
          </a:prstGeom>
        </p:spPr>
      </p:pic>
      <p:sp>
        <p:nvSpPr>
          <p:cNvPr id="85" name="Rectangle 80">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2">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E9B96C"/>
            </a:solidFill>
          </a:ln>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1F8DB0C6-3F81-CC46-BC78-496A0B15DF43}"/>
              </a:ext>
            </a:extLst>
          </p:cNvPr>
          <p:cNvSpPr>
            <a:spLocks noGrp="1"/>
          </p:cNvSpPr>
          <p:nvPr>
            <p:ph type="title"/>
          </p:nvPr>
        </p:nvSpPr>
        <p:spPr>
          <a:xfrm>
            <a:off x="4053128" y="1530700"/>
            <a:ext cx="4070578" cy="1049235"/>
          </a:xfrm>
        </p:spPr>
        <p:txBody>
          <a:bodyPr anchor="ctr">
            <a:normAutofit/>
          </a:bodyPr>
          <a:lstStyle/>
          <a:p>
            <a:pPr algn="ctr"/>
            <a:r>
              <a:rPr lang="pt-BR" sz="2200" dirty="0">
                <a:solidFill>
                  <a:srgbClr val="FFFFFE"/>
                </a:solidFill>
              </a:rPr>
              <a:t>A Imagem de Deus:</a:t>
            </a:r>
            <a:br>
              <a:rPr lang="pt-BR" sz="2200" dirty="0">
                <a:solidFill>
                  <a:srgbClr val="FFFFFE"/>
                </a:solidFill>
              </a:rPr>
            </a:br>
            <a:r>
              <a:rPr lang="pt-BR" sz="2200" dirty="0">
                <a:solidFill>
                  <a:srgbClr val="FFFFFE"/>
                </a:solidFill>
              </a:rPr>
              <a:t>Arte - História - Religião</a:t>
            </a:r>
          </a:p>
        </p:txBody>
      </p:sp>
      <p:sp>
        <p:nvSpPr>
          <p:cNvPr id="11" name="Content Placeholder 10">
            <a:extLst>
              <a:ext uri="{FF2B5EF4-FFF2-40B4-BE49-F238E27FC236}">
                <a16:creationId xmlns:a16="http://schemas.microsoft.com/office/drawing/2014/main" id="{C967CA80-DC64-41D0-886E-F589D9AF466C}"/>
              </a:ext>
            </a:extLst>
          </p:cNvPr>
          <p:cNvSpPr>
            <a:spLocks noGrp="1"/>
          </p:cNvSpPr>
          <p:nvPr>
            <p:ph idx="1"/>
          </p:nvPr>
        </p:nvSpPr>
        <p:spPr>
          <a:xfrm>
            <a:off x="4053128" y="2723314"/>
            <a:ext cx="4070578" cy="2613612"/>
          </a:xfrm>
        </p:spPr>
        <p:txBody>
          <a:bodyPr anchor="t">
            <a:normAutofit/>
          </a:bodyPr>
          <a:lstStyle/>
          <a:p>
            <a:pPr>
              <a:buClr>
                <a:srgbClr val="E9B96C"/>
              </a:buClr>
            </a:pPr>
            <a:r>
              <a:rPr lang="en-US" dirty="0" err="1">
                <a:solidFill>
                  <a:srgbClr val="FFFFFE"/>
                </a:solidFill>
              </a:rPr>
              <a:t>Coordenação</a:t>
            </a:r>
            <a:endParaRPr lang="en-US" dirty="0">
              <a:solidFill>
                <a:srgbClr val="FFFFFE"/>
              </a:solidFill>
            </a:endParaRPr>
          </a:p>
          <a:p>
            <a:pPr>
              <a:buClr>
                <a:srgbClr val="E9B96C"/>
              </a:buClr>
            </a:pPr>
            <a:r>
              <a:rPr lang="en-US" dirty="0">
                <a:solidFill>
                  <a:srgbClr val="FFFFFE"/>
                </a:solidFill>
              </a:rPr>
              <a:t>Wilma Steagall De Tommaso</a:t>
            </a:r>
          </a:p>
        </p:txBody>
      </p:sp>
    </p:spTree>
    <p:extLst>
      <p:ext uri="{BB962C8B-B14F-4D97-AF65-F5344CB8AC3E}">
        <p14:creationId xmlns:p14="http://schemas.microsoft.com/office/powerpoint/2010/main" val="10535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43AF11-AB7B-8B4B-9BAD-A5D5F04F4866}"/>
              </a:ext>
            </a:extLst>
          </p:cNvPr>
          <p:cNvSpPr>
            <a:spLocks noGrp="1"/>
          </p:cNvSpPr>
          <p:nvPr>
            <p:ph type="title"/>
          </p:nvPr>
        </p:nvSpPr>
        <p:spPr>
          <a:xfrm>
            <a:off x="849683" y="1240076"/>
            <a:ext cx="2727813" cy="4584527"/>
          </a:xfrm>
        </p:spPr>
        <p:txBody>
          <a:bodyPr>
            <a:normAutofit/>
          </a:bodyPr>
          <a:lstStyle/>
          <a:p>
            <a:r>
              <a:rPr lang="pt-BR" dirty="0">
                <a:solidFill>
                  <a:srgbClr val="FFFFFF"/>
                </a:solidFill>
              </a:rPr>
              <a:t>A Imagem de Deus:</a:t>
            </a:r>
            <a:br>
              <a:rPr lang="pt-BR" dirty="0">
                <a:solidFill>
                  <a:srgbClr val="FFFFFF"/>
                </a:solidFill>
              </a:rPr>
            </a:br>
            <a:r>
              <a:rPr lang="pt-BR" dirty="0">
                <a:solidFill>
                  <a:srgbClr val="FFFFFF"/>
                </a:solidFill>
              </a:rPr>
              <a:t>Arte, História e Religião</a:t>
            </a:r>
          </a:p>
        </p:txBody>
      </p:sp>
      <p:sp>
        <p:nvSpPr>
          <p:cNvPr id="3" name="Espaço Reservado para Conteúdo 2">
            <a:extLst>
              <a:ext uri="{FF2B5EF4-FFF2-40B4-BE49-F238E27FC236}">
                <a16:creationId xmlns:a16="http://schemas.microsoft.com/office/drawing/2014/main" id="{FE2D83D7-1BCF-EE43-B71C-81929078F3E6}"/>
              </a:ext>
            </a:extLst>
          </p:cNvPr>
          <p:cNvSpPr>
            <a:spLocks noGrp="1"/>
          </p:cNvSpPr>
          <p:nvPr>
            <p:ph idx="1"/>
          </p:nvPr>
        </p:nvSpPr>
        <p:spPr>
          <a:xfrm>
            <a:off x="4705594" y="1240077"/>
            <a:ext cx="6034827" cy="4916465"/>
          </a:xfrm>
        </p:spPr>
        <p:txBody>
          <a:bodyPr anchor="t">
            <a:normAutofit/>
          </a:bodyPr>
          <a:lstStyle/>
          <a:p>
            <a:r>
              <a:rPr lang="pt-BR" dirty="0"/>
              <a:t>O grupo de pesquisa</a:t>
            </a:r>
            <a:r>
              <a:rPr lang="pt-BR" i="1" dirty="0"/>
              <a:t>   A imagem de Deus arte, história e religião </a:t>
            </a:r>
            <a:r>
              <a:rPr lang="pt-BR" dirty="0"/>
              <a:t>tem como objetivo aperfeiçoar o conhecimento referente à relação entre arte e religião, ajudando na sedimentação de análises teóricas e práticas que possibilitem o desenvolvimento de novos meios para o trabalho da representação do Divino no templo cristão considerando o processo secular da cultura humanista da atualidade, dando assim ênfase à compreensão do que é símbolo no cristianismo e do aprofundamento da  Beleza Pascal. </a:t>
            </a:r>
            <a:endParaRPr lang="pt-BR"/>
          </a:p>
          <a:p>
            <a:endParaRPr lang="pt-BR" dirty="0"/>
          </a:p>
        </p:txBody>
      </p:sp>
    </p:spTree>
    <p:extLst>
      <p:ext uri="{BB962C8B-B14F-4D97-AF65-F5344CB8AC3E}">
        <p14:creationId xmlns:p14="http://schemas.microsoft.com/office/powerpoint/2010/main" val="8932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F7E698-7124-B04B-9EDF-F0D633E09BFA}"/>
              </a:ext>
            </a:extLst>
          </p:cNvPr>
          <p:cNvSpPr>
            <a:spLocks noGrp="1"/>
          </p:cNvSpPr>
          <p:nvPr>
            <p:ph type="title"/>
          </p:nvPr>
        </p:nvSpPr>
        <p:spPr>
          <a:xfrm>
            <a:off x="849683" y="1240076"/>
            <a:ext cx="2727813" cy="4584527"/>
          </a:xfrm>
        </p:spPr>
        <p:txBody>
          <a:bodyPr>
            <a:normAutofit/>
          </a:bodyPr>
          <a:lstStyle/>
          <a:p>
            <a:r>
              <a:rPr lang="pt-BR" dirty="0">
                <a:solidFill>
                  <a:srgbClr val="FFFFFF"/>
                </a:solidFill>
              </a:rPr>
              <a:t>A Imagem de Deus:</a:t>
            </a:r>
            <a:br>
              <a:rPr lang="pt-BR" dirty="0">
                <a:solidFill>
                  <a:srgbClr val="FFFFFF"/>
                </a:solidFill>
              </a:rPr>
            </a:br>
            <a:r>
              <a:rPr lang="pt-BR" dirty="0">
                <a:solidFill>
                  <a:srgbClr val="FFFFFF"/>
                </a:solidFill>
              </a:rPr>
              <a:t>Arte, História e Religião</a:t>
            </a:r>
          </a:p>
        </p:txBody>
      </p:sp>
      <p:sp>
        <p:nvSpPr>
          <p:cNvPr id="3" name="Espaço Reservado para Conteúdo 2">
            <a:extLst>
              <a:ext uri="{FF2B5EF4-FFF2-40B4-BE49-F238E27FC236}">
                <a16:creationId xmlns:a16="http://schemas.microsoft.com/office/drawing/2014/main" id="{E0A792C8-3D8E-5D43-8157-26F9EF4AE237}"/>
              </a:ext>
            </a:extLst>
          </p:cNvPr>
          <p:cNvSpPr>
            <a:spLocks noGrp="1"/>
          </p:cNvSpPr>
          <p:nvPr>
            <p:ph idx="1"/>
          </p:nvPr>
        </p:nvSpPr>
        <p:spPr>
          <a:xfrm>
            <a:off x="4705594" y="1240077"/>
            <a:ext cx="6034827" cy="4916465"/>
          </a:xfrm>
        </p:spPr>
        <p:txBody>
          <a:bodyPr anchor="t">
            <a:normAutofit/>
          </a:bodyPr>
          <a:lstStyle/>
          <a:p>
            <a:pPr>
              <a:lnSpc>
                <a:spcPct val="110000"/>
              </a:lnSpc>
            </a:pPr>
            <a:r>
              <a:rPr lang="pt-BR" dirty="0"/>
              <a:t>O objetivo geral do grupo é fundamentar a nova percepção da arte sacra contemporânea, a partir do Concílio Ecumênico  Vaticano II dentro dos limites de uma metodologia histórica, para se identificar sinais de uma realidade invisível que está também presente no nosso cotidiano social (igrejas, museus, exposições públicas, monumentos históricos, etc.).</a:t>
            </a:r>
            <a:endParaRPr lang="pt-BR"/>
          </a:p>
          <a:p>
            <a:pPr>
              <a:lnSpc>
                <a:spcPct val="110000"/>
              </a:lnSpc>
            </a:pPr>
            <a:r>
              <a:rPr lang="pt-BR" dirty="0"/>
              <a:t>Já o objetivo específico é buscar um desenvolvimento da distinção conceitual entre a função litúrgica da arte sacra e a função meramente estética da arte após o Renascimento – e exercitar a sensibilidade de um olhar peculiar para restaurar a unidade entre esses dois polos que ajudará na identificação do que habitualmente conhecemos como “obras-primas”.</a:t>
            </a:r>
            <a:endParaRPr lang="pt-BR"/>
          </a:p>
          <a:p>
            <a:pPr>
              <a:lnSpc>
                <a:spcPct val="110000"/>
              </a:lnSpc>
            </a:pPr>
            <a:endParaRPr lang="pt-BR"/>
          </a:p>
        </p:txBody>
      </p:sp>
    </p:spTree>
    <p:extLst>
      <p:ext uri="{BB962C8B-B14F-4D97-AF65-F5344CB8AC3E}">
        <p14:creationId xmlns:p14="http://schemas.microsoft.com/office/powerpoint/2010/main" val="96493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282DC7-907F-314A-9252-8AB6C3593A27}"/>
              </a:ext>
            </a:extLst>
          </p:cNvPr>
          <p:cNvSpPr>
            <a:spLocks noGrp="1"/>
          </p:cNvSpPr>
          <p:nvPr>
            <p:ph type="title"/>
          </p:nvPr>
        </p:nvSpPr>
        <p:spPr>
          <a:xfrm>
            <a:off x="882651" y="977028"/>
            <a:ext cx="3333410" cy="5237503"/>
          </a:xfrm>
        </p:spPr>
        <p:txBody>
          <a:bodyPr anchor="ctr">
            <a:normAutofit/>
          </a:bodyPr>
          <a:lstStyle/>
          <a:p>
            <a:r>
              <a:rPr lang="pt-BR" b="1" dirty="0"/>
              <a:t>Bibliografia básica</a:t>
            </a:r>
            <a:br>
              <a:rPr lang="pt-BR" dirty="0"/>
            </a:br>
            <a:endParaRPr lang="pt-B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2A4873C2-023F-7C4C-B042-634225494E61}"/>
              </a:ext>
            </a:extLst>
          </p:cNvPr>
          <p:cNvSpPr>
            <a:spLocks noGrp="1"/>
          </p:cNvSpPr>
          <p:nvPr>
            <p:ph idx="1"/>
          </p:nvPr>
        </p:nvSpPr>
        <p:spPr>
          <a:xfrm>
            <a:off x="5791954" y="977029"/>
            <a:ext cx="5428789" cy="5237503"/>
          </a:xfrm>
        </p:spPr>
        <p:txBody>
          <a:bodyPr anchor="ctr">
            <a:normAutofit/>
          </a:bodyPr>
          <a:lstStyle/>
          <a:p>
            <a:pPr>
              <a:lnSpc>
                <a:spcPct val="110000"/>
              </a:lnSpc>
            </a:pPr>
            <a:r>
              <a:rPr lang="pt-BR" sz="1400">
                <a:solidFill>
                  <a:schemeClr val="bg1"/>
                </a:solidFill>
              </a:rPr>
              <a:t>BELTING, Hans. </a:t>
            </a:r>
            <a:r>
              <a:rPr lang="fr-FR" sz="1400" i="1">
                <a:solidFill>
                  <a:schemeClr val="bg1"/>
                </a:solidFill>
              </a:rPr>
              <a:t>Image et culte: une histoire de l´image avant l´époque de l´art</a:t>
            </a:r>
            <a:r>
              <a:rPr lang="fr-FR" sz="1400">
                <a:solidFill>
                  <a:schemeClr val="bg1"/>
                </a:solidFill>
              </a:rPr>
              <a:t>. Paris : Les Editions du Cerf, 2007.</a:t>
            </a:r>
            <a:endParaRPr lang="pt-BR" sz="1400">
              <a:solidFill>
                <a:schemeClr val="bg1"/>
              </a:solidFill>
            </a:endParaRPr>
          </a:p>
          <a:p>
            <a:pPr>
              <a:lnSpc>
                <a:spcPct val="110000"/>
              </a:lnSpc>
            </a:pPr>
            <a:r>
              <a:rPr lang="pt-BR" sz="1400">
                <a:solidFill>
                  <a:schemeClr val="bg1"/>
                </a:solidFill>
              </a:rPr>
              <a:t> </a:t>
            </a:r>
            <a:r>
              <a:rPr lang="pt-BR" sz="1400" b="1">
                <a:solidFill>
                  <a:schemeClr val="bg1"/>
                </a:solidFill>
              </a:rPr>
              <a:t>BURCKHARDT, Titus. </a:t>
            </a:r>
            <a:r>
              <a:rPr lang="pt-BR" sz="1400" b="1" i="1">
                <a:solidFill>
                  <a:schemeClr val="bg1"/>
                </a:solidFill>
              </a:rPr>
              <a:t>A arte sagrada no Oriente e no Ocidente</a:t>
            </a:r>
            <a:r>
              <a:rPr lang="pt-BR" sz="1400" b="1">
                <a:solidFill>
                  <a:schemeClr val="bg1"/>
                </a:solidFill>
              </a:rPr>
              <a:t>. São Paulo: Attar Editorial, 2004.</a:t>
            </a:r>
            <a:endParaRPr lang="pt-BR" sz="1400">
              <a:solidFill>
                <a:schemeClr val="bg1"/>
              </a:solidFill>
            </a:endParaRPr>
          </a:p>
          <a:p>
            <a:pPr>
              <a:lnSpc>
                <a:spcPct val="110000"/>
              </a:lnSpc>
            </a:pPr>
            <a:r>
              <a:rPr lang="en-US" sz="1400">
                <a:solidFill>
                  <a:schemeClr val="bg1"/>
                </a:solidFill>
              </a:rPr>
              <a:t> EVDOKIMOV, Paul. </a:t>
            </a:r>
            <a:r>
              <a:rPr lang="en-US" sz="1400" i="1">
                <a:solidFill>
                  <a:schemeClr val="bg1"/>
                </a:solidFill>
              </a:rPr>
              <a:t>L’art de l’icône: théologie de la beauté</a:t>
            </a:r>
            <a:r>
              <a:rPr lang="en-US" sz="1400">
                <a:solidFill>
                  <a:schemeClr val="bg1"/>
                </a:solidFill>
              </a:rPr>
              <a:t>. Paris: Desclée de Brouwer, 1972.</a:t>
            </a:r>
            <a:endParaRPr lang="pt-BR" sz="1400">
              <a:solidFill>
                <a:schemeClr val="bg1"/>
              </a:solidFill>
            </a:endParaRPr>
          </a:p>
          <a:p>
            <a:pPr>
              <a:lnSpc>
                <a:spcPct val="110000"/>
              </a:lnSpc>
            </a:pPr>
            <a:r>
              <a:rPr lang="pt-BR" sz="1400">
                <a:solidFill>
                  <a:schemeClr val="bg1"/>
                </a:solidFill>
              </a:rPr>
              <a:t>PASTRO, Cláudio. </a:t>
            </a:r>
            <a:r>
              <a:rPr lang="pt-BR" sz="1400" i="1">
                <a:solidFill>
                  <a:schemeClr val="bg1"/>
                </a:solidFill>
              </a:rPr>
              <a:t>Arte Sacra: o espaço sagrado hoje. São Paulo: Edições Loyola, 1993.</a:t>
            </a:r>
          </a:p>
          <a:p>
            <a:pPr>
              <a:lnSpc>
                <a:spcPct val="110000"/>
              </a:lnSpc>
            </a:pPr>
            <a:r>
              <a:rPr lang="pt-BR" sz="1400" i="1">
                <a:solidFill>
                  <a:schemeClr val="bg1"/>
                </a:solidFill>
              </a:rPr>
              <a:t>PASTRO, Cláudio. Guia do espaço sagrado. 4ª ed. São </a:t>
            </a:r>
            <a:r>
              <a:rPr lang="pt-BR" sz="1400">
                <a:solidFill>
                  <a:schemeClr val="bg1"/>
                </a:solidFill>
              </a:rPr>
              <a:t>Paulo: Edições Loyola, 2007.</a:t>
            </a:r>
          </a:p>
          <a:p>
            <a:pPr>
              <a:lnSpc>
                <a:spcPct val="110000"/>
              </a:lnSpc>
            </a:pPr>
            <a:r>
              <a:rPr lang="pt-BR" sz="1400">
                <a:solidFill>
                  <a:schemeClr val="bg1"/>
                </a:solidFill>
              </a:rPr>
              <a:t>PASTRO, Cláudio. </a:t>
            </a:r>
            <a:r>
              <a:rPr lang="pt-BR" sz="1400" i="1">
                <a:solidFill>
                  <a:schemeClr val="bg1"/>
                </a:solidFill>
              </a:rPr>
              <a:t>A arte no cristianismo</a:t>
            </a:r>
            <a:r>
              <a:rPr lang="pt-BR" sz="1400">
                <a:solidFill>
                  <a:schemeClr val="bg1"/>
                </a:solidFill>
              </a:rPr>
              <a:t>: fundamentos, linguagem, espaço. </a:t>
            </a:r>
            <a:r>
              <a:rPr lang="it-IT" sz="1400">
                <a:solidFill>
                  <a:schemeClr val="bg1"/>
                </a:solidFill>
              </a:rPr>
              <a:t>São Paulo: Paulus, 2010.</a:t>
            </a:r>
            <a:endParaRPr lang="pt-BR" sz="1400">
              <a:solidFill>
                <a:schemeClr val="bg1"/>
              </a:solidFill>
            </a:endParaRPr>
          </a:p>
          <a:p>
            <a:pPr>
              <a:lnSpc>
                <a:spcPct val="110000"/>
              </a:lnSpc>
            </a:pPr>
            <a:r>
              <a:rPr lang="it-IT" sz="1400" b="1">
                <a:solidFill>
                  <a:schemeClr val="bg1"/>
                </a:solidFill>
              </a:rPr>
              <a:t>RUPNIK, Marko Ivan. </a:t>
            </a:r>
            <a:r>
              <a:rPr lang="it-IT" sz="1400" b="1" i="1">
                <a:solidFill>
                  <a:schemeClr val="bg1"/>
                </a:solidFill>
              </a:rPr>
              <a:t>A arte como expressão da vida litúrgica</a:t>
            </a:r>
            <a:r>
              <a:rPr lang="it-IT" sz="1400" b="1">
                <a:solidFill>
                  <a:schemeClr val="bg1"/>
                </a:solidFill>
              </a:rPr>
              <a:t>. Brasilia: Edições CNBB, 2019.</a:t>
            </a:r>
            <a:endParaRPr lang="pt-BR" sz="1400" b="1">
              <a:solidFill>
                <a:schemeClr val="bg1"/>
              </a:solidFill>
            </a:endParaRPr>
          </a:p>
          <a:p>
            <a:pPr>
              <a:lnSpc>
                <a:spcPct val="110000"/>
              </a:lnSpc>
            </a:pPr>
            <a:r>
              <a:rPr lang="pt-BR" sz="1400" b="1">
                <a:solidFill>
                  <a:schemeClr val="bg1"/>
                </a:solidFill>
              </a:rPr>
              <a:t>TOMMASO, Wilma Steagall De. O Cristo Pantocrator: da origem às igrejas no Brasil, na obra de Cláudio Pastro. </a:t>
            </a:r>
            <a:r>
              <a:rPr lang="en-US" sz="1400" b="1">
                <a:solidFill>
                  <a:schemeClr val="bg1"/>
                </a:solidFill>
              </a:rPr>
              <a:t>São Paulo: Paulus, 2017. </a:t>
            </a:r>
            <a:endParaRPr lang="pt-BR" sz="1400">
              <a:solidFill>
                <a:schemeClr val="bg1"/>
              </a:solidFill>
            </a:endParaRPr>
          </a:p>
          <a:p>
            <a:pPr marL="0" indent="0">
              <a:lnSpc>
                <a:spcPct val="110000"/>
              </a:lnSpc>
              <a:buNone/>
            </a:pPr>
            <a:endParaRPr lang="pt-BR" sz="1400">
              <a:solidFill>
                <a:schemeClr val="bg1"/>
              </a:solidFill>
            </a:endParaRPr>
          </a:p>
        </p:txBody>
      </p:sp>
    </p:spTree>
    <p:extLst>
      <p:ext uri="{BB962C8B-B14F-4D97-AF65-F5344CB8AC3E}">
        <p14:creationId xmlns:p14="http://schemas.microsoft.com/office/powerpoint/2010/main" val="286205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408DADC-1863-4AE5-AB54-B9A6B31CB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5988"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D2EC018D-2C1D-8E46-8E73-3D612E0E387F}"/>
              </a:ext>
            </a:extLst>
          </p:cNvPr>
          <p:cNvSpPr>
            <a:spLocks noGrp="1"/>
          </p:cNvSpPr>
          <p:nvPr>
            <p:ph type="title"/>
          </p:nvPr>
        </p:nvSpPr>
        <p:spPr>
          <a:xfrm>
            <a:off x="1451579" y="1002166"/>
            <a:ext cx="9603275" cy="1371580"/>
          </a:xfrm>
        </p:spPr>
        <p:txBody>
          <a:bodyPr>
            <a:normAutofit/>
          </a:bodyPr>
          <a:lstStyle/>
          <a:p>
            <a:r>
              <a:rPr lang="pt-BR">
                <a:solidFill>
                  <a:srgbClr val="FFFFFF"/>
                </a:solidFill>
              </a:rPr>
              <a:t>A Imagem de Deus:</a:t>
            </a:r>
            <a:br>
              <a:rPr lang="pt-BR">
                <a:solidFill>
                  <a:srgbClr val="FFFFFF"/>
                </a:solidFill>
              </a:rPr>
            </a:br>
            <a:r>
              <a:rPr lang="pt-BR">
                <a:solidFill>
                  <a:srgbClr val="FFFFFF"/>
                </a:solidFill>
              </a:rPr>
              <a:t>Arte-História e Religião</a:t>
            </a:r>
          </a:p>
        </p:txBody>
      </p:sp>
      <p:sp useBgFill="1">
        <p:nvSpPr>
          <p:cNvPr id="12" name="Rectangle 11">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634F174-5D89-144C-98E7-3F4FE0890D44}"/>
              </a:ext>
            </a:extLst>
          </p:cNvPr>
          <p:cNvSpPr>
            <a:spLocks noGrp="1"/>
          </p:cNvSpPr>
          <p:nvPr>
            <p:ph idx="1"/>
          </p:nvPr>
        </p:nvSpPr>
        <p:spPr>
          <a:xfrm>
            <a:off x="1451580" y="2837039"/>
            <a:ext cx="9436404" cy="3215530"/>
          </a:xfrm>
        </p:spPr>
        <p:txBody>
          <a:bodyPr>
            <a:normAutofit/>
          </a:bodyPr>
          <a:lstStyle/>
          <a:p>
            <a:r>
              <a:rPr lang="pt-BR" dirty="0"/>
              <a:t>Atualmente o Grupo de Pesquisa “A imagem de Deus: Religião, História e Arte” conta  com 26 participantes.</a:t>
            </a:r>
          </a:p>
          <a:p>
            <a:r>
              <a:rPr lang="pt-BR" dirty="0"/>
              <a:t>1 Doutor  e 1 Doutorando; </a:t>
            </a:r>
          </a:p>
          <a:p>
            <a:r>
              <a:rPr lang="pt-BR" dirty="0"/>
              <a:t>4 Mestres e 2  Mestrandos;</a:t>
            </a:r>
          </a:p>
          <a:p>
            <a:pPr lvl="0"/>
            <a:r>
              <a:rPr lang="pt-BR" dirty="0"/>
              <a:t>7 com Pós-graduação (Especialização, MBA, </a:t>
            </a:r>
            <a:r>
              <a:rPr lang="pt-BR" dirty="0" err="1"/>
              <a:t>etc</a:t>
            </a:r>
            <a:r>
              <a:rPr lang="pt-BR" dirty="0"/>
              <a:t>);</a:t>
            </a:r>
          </a:p>
          <a:p>
            <a:r>
              <a:rPr lang="pt-BR" dirty="0"/>
              <a:t> 7 Graduados e 4  Graduandos. </a:t>
            </a:r>
          </a:p>
          <a:p>
            <a:pPr lvl="0"/>
            <a:endParaRPr lang="pt-BR" dirty="0"/>
          </a:p>
          <a:p>
            <a:endParaRPr lang="pt-BR" dirty="0"/>
          </a:p>
        </p:txBody>
      </p:sp>
    </p:spTree>
    <p:extLst>
      <p:ext uri="{BB962C8B-B14F-4D97-AF65-F5344CB8AC3E}">
        <p14:creationId xmlns:p14="http://schemas.microsoft.com/office/powerpoint/2010/main" val="25496184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E82226-1B50-BA4E-9C59-335817CCF164}"/>
              </a:ext>
            </a:extLst>
          </p:cNvPr>
          <p:cNvSpPr>
            <a:spLocks noGrp="1"/>
          </p:cNvSpPr>
          <p:nvPr>
            <p:ph type="title"/>
          </p:nvPr>
        </p:nvSpPr>
        <p:spPr>
          <a:xfrm>
            <a:off x="882651" y="977028"/>
            <a:ext cx="3333410" cy="5237503"/>
          </a:xfrm>
        </p:spPr>
        <p:txBody>
          <a:bodyPr anchor="ctr">
            <a:normAutofit/>
          </a:bodyPr>
          <a:lstStyle/>
          <a:p>
            <a:r>
              <a:rPr lang="pt-BR" dirty="0"/>
              <a:t>A Imagem de Deus:</a:t>
            </a:r>
            <a:br>
              <a:rPr lang="pt-BR" dirty="0"/>
            </a:br>
            <a:r>
              <a:rPr lang="pt-BR" dirty="0"/>
              <a:t>Arte, História e Religião</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5AAC25B-D13E-4C43-9A89-3AF679CA4B3F}"/>
              </a:ext>
            </a:extLst>
          </p:cNvPr>
          <p:cNvSpPr>
            <a:spLocks noGrp="1"/>
          </p:cNvSpPr>
          <p:nvPr>
            <p:ph idx="1"/>
          </p:nvPr>
        </p:nvSpPr>
        <p:spPr>
          <a:xfrm>
            <a:off x="5791954" y="977029"/>
            <a:ext cx="5428789" cy="5237503"/>
          </a:xfrm>
        </p:spPr>
        <p:txBody>
          <a:bodyPr anchor="ctr">
            <a:normAutofit/>
          </a:bodyPr>
          <a:lstStyle/>
          <a:p>
            <a:r>
              <a:rPr lang="pt-BR" dirty="0">
                <a:solidFill>
                  <a:schemeClr val="bg1"/>
                </a:solidFill>
              </a:rPr>
              <a:t>Artes Plásticas, </a:t>
            </a:r>
          </a:p>
          <a:p>
            <a:r>
              <a:rPr lang="pt-BR" dirty="0">
                <a:solidFill>
                  <a:schemeClr val="bg1"/>
                </a:solidFill>
              </a:rPr>
              <a:t>Arquitetura,</a:t>
            </a:r>
          </a:p>
          <a:p>
            <a:r>
              <a:rPr lang="pt-BR" dirty="0">
                <a:solidFill>
                  <a:schemeClr val="bg1"/>
                </a:solidFill>
              </a:rPr>
              <a:t>Ciências Sociais,</a:t>
            </a:r>
          </a:p>
          <a:p>
            <a:r>
              <a:rPr lang="pt-BR" dirty="0">
                <a:solidFill>
                  <a:schemeClr val="bg1"/>
                </a:solidFill>
              </a:rPr>
              <a:t>Ciências da Religião, </a:t>
            </a:r>
          </a:p>
          <a:p>
            <a:r>
              <a:rPr lang="pt-BR" dirty="0">
                <a:solidFill>
                  <a:schemeClr val="bg1"/>
                </a:solidFill>
              </a:rPr>
              <a:t>Direito, </a:t>
            </a:r>
          </a:p>
          <a:p>
            <a:r>
              <a:rPr lang="pt-BR" dirty="0">
                <a:solidFill>
                  <a:schemeClr val="bg1"/>
                </a:solidFill>
              </a:rPr>
              <a:t>Filosofia, </a:t>
            </a:r>
          </a:p>
          <a:p>
            <a:r>
              <a:rPr lang="pt-BR" dirty="0">
                <a:solidFill>
                  <a:schemeClr val="bg1"/>
                </a:solidFill>
              </a:rPr>
              <a:t>História,</a:t>
            </a:r>
          </a:p>
          <a:p>
            <a:r>
              <a:rPr lang="pt-BR" dirty="0">
                <a:solidFill>
                  <a:schemeClr val="bg1"/>
                </a:solidFill>
              </a:rPr>
              <a:t>Teologia.</a:t>
            </a:r>
          </a:p>
        </p:txBody>
      </p:sp>
    </p:spTree>
    <p:extLst>
      <p:ext uri="{BB962C8B-B14F-4D97-AF65-F5344CB8AC3E}">
        <p14:creationId xmlns:p14="http://schemas.microsoft.com/office/powerpoint/2010/main" val="264285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768A3F54-C6B8-B349-AC81-C985143E5517}"/>
              </a:ext>
            </a:extLst>
          </p:cNvPr>
          <p:cNvSpPr>
            <a:spLocks noGrp="1"/>
          </p:cNvSpPr>
          <p:nvPr>
            <p:ph type="title"/>
          </p:nvPr>
        </p:nvSpPr>
        <p:spPr>
          <a:xfrm>
            <a:off x="812205" y="804519"/>
            <a:ext cx="3241820" cy="4431360"/>
          </a:xfrm>
        </p:spPr>
        <p:txBody>
          <a:bodyPr anchor="ctr">
            <a:normAutofit/>
          </a:bodyPr>
          <a:lstStyle/>
          <a:p>
            <a:r>
              <a:rPr lang="pt-BR"/>
              <a:t>A Imagem de Deus:</a:t>
            </a:r>
            <a:br>
              <a:rPr lang="pt-BR"/>
            </a:br>
            <a:r>
              <a:rPr lang="pt-BR"/>
              <a:t>Arte-História e Religião</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D3152D82-0B3F-5D45-B00D-38276B1CC131}"/>
              </a:ext>
            </a:extLst>
          </p:cNvPr>
          <p:cNvSpPr>
            <a:spLocks noGrp="1"/>
          </p:cNvSpPr>
          <p:nvPr>
            <p:ph idx="1"/>
          </p:nvPr>
        </p:nvSpPr>
        <p:spPr>
          <a:xfrm>
            <a:off x="4637863" y="804520"/>
            <a:ext cx="6102559" cy="4431359"/>
          </a:xfrm>
        </p:spPr>
        <p:txBody>
          <a:bodyPr anchor="ctr">
            <a:normAutofit/>
          </a:bodyPr>
          <a:lstStyle/>
          <a:p>
            <a:pPr marL="0" indent="0">
              <a:buNone/>
            </a:pPr>
            <a:endParaRPr lang="pt-BR" dirty="0"/>
          </a:p>
          <a:p>
            <a:pPr marL="0" indent="0">
              <a:buNone/>
            </a:pPr>
            <a:r>
              <a:rPr lang="pt-BR" dirty="0" err="1"/>
              <a:t>Produçao</a:t>
            </a:r>
            <a:r>
              <a:rPr lang="pt-BR" dirty="0"/>
              <a:t>:</a:t>
            </a:r>
          </a:p>
          <a:p>
            <a:pPr marL="0" indent="0">
              <a:buNone/>
            </a:pPr>
            <a:r>
              <a:rPr lang="pt-BR" dirty="0"/>
              <a:t>Dez artigos sobre temas discutidos em 2019.</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4008142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1" name="Group 10">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2" name="Rectangle 11">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BD86815B-04B7-8A47-9DA2-C3DD36E82168}"/>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pt-BR" sz="6000" i="1">
                <a:solidFill>
                  <a:schemeClr val="tx2"/>
                </a:solidFill>
              </a:rPr>
              <a:t>FIM</a:t>
            </a:r>
            <a:br>
              <a:rPr lang="pt-BR" sz="6000" i="1">
                <a:solidFill>
                  <a:schemeClr val="tx2"/>
                </a:solidFill>
              </a:rPr>
            </a:br>
            <a:endParaRPr lang="pt-BR" sz="6000">
              <a:solidFill>
                <a:schemeClr val="tx2"/>
              </a:solidFill>
            </a:endParaRPr>
          </a:p>
        </p:txBody>
      </p:sp>
      <p:cxnSp>
        <p:nvCxnSpPr>
          <p:cNvPr id="23" name="Straight Connector 14">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4" name="Straight Connector 16">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262341166"/>
      </p:ext>
    </p:extLst>
  </p:cSld>
  <p:clrMapOvr>
    <a:masterClrMapping/>
  </p:clrMapOvr>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TotalTime>
  <Words>559</Words>
  <Application>Microsoft Macintosh PowerPoint</Application>
  <PresentationFormat>Widescreen</PresentationFormat>
  <Paragraphs>40</Paragraphs>
  <Slides>9</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9</vt:i4>
      </vt:variant>
    </vt:vector>
  </HeadingPairs>
  <TitlesOfParts>
    <vt:vector size="12" baseType="lpstr">
      <vt:lpstr>Arial</vt:lpstr>
      <vt:lpstr>Gill Sans MT</vt:lpstr>
      <vt:lpstr>Galeria</vt:lpstr>
      <vt:lpstr>A imagem de Deus:  arte, história e religião Labô-PUC/SP </vt:lpstr>
      <vt:lpstr>A Imagem de Deus: Arte - História - Religião</vt:lpstr>
      <vt:lpstr>A Imagem de Deus: Arte, História e Religião</vt:lpstr>
      <vt:lpstr>A Imagem de Deus: Arte, História e Religião</vt:lpstr>
      <vt:lpstr>Bibliografia básica </vt:lpstr>
      <vt:lpstr>A Imagem de Deus: Arte-História e Religião</vt:lpstr>
      <vt:lpstr>A Imagem de Deus: Arte, História e Religião</vt:lpstr>
      <vt:lpstr>A Imagem de Deus: Arte-História e Religião</vt:lpstr>
      <vt:lpstr>FIM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imagem de Deus:  arte, história e religião Labô-PUC/SP </dc:title>
  <dc:creator>Wilma Tommaso</dc:creator>
  <cp:lastModifiedBy>Wilma Tommaso</cp:lastModifiedBy>
  <cp:revision>1</cp:revision>
  <dcterms:created xsi:type="dcterms:W3CDTF">2020-09-09T16:54:42Z</dcterms:created>
  <dcterms:modified xsi:type="dcterms:W3CDTF">2020-09-09T17:12:26Z</dcterms:modified>
</cp:coreProperties>
</file>