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9"/>
    <p:restoredTop sz="95915"/>
  </p:normalViewPr>
  <p:slideViewPr>
    <p:cSldViewPr snapToGrid="0" snapToObjects="1">
      <p:cViewPr varScale="1">
        <p:scale>
          <a:sx n="115" d="100"/>
          <a:sy n="115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034C-FF74-6647-8CB4-2637FAA50D8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3228-AB15-0149-9B49-7442CFC92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43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034C-FF74-6647-8CB4-2637FAA50D8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3228-AB15-0149-9B49-7442CFC92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06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034C-FF74-6647-8CB4-2637FAA50D8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3228-AB15-0149-9B49-7442CFC92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55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034C-FF74-6647-8CB4-2637FAA50D8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3228-AB15-0149-9B49-7442CFC92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68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034C-FF74-6647-8CB4-2637FAA50D8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3228-AB15-0149-9B49-7442CFC92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75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034C-FF74-6647-8CB4-2637FAA50D8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3228-AB15-0149-9B49-7442CFC92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13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034C-FF74-6647-8CB4-2637FAA50D8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3228-AB15-0149-9B49-7442CFC92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89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034C-FF74-6647-8CB4-2637FAA50D8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3228-AB15-0149-9B49-7442CFC92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07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034C-FF74-6647-8CB4-2637FAA50D8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3228-AB15-0149-9B49-7442CFC92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03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034C-FF74-6647-8CB4-2637FAA50D8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3228-AB15-0149-9B49-7442CFC92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90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034C-FF74-6647-8CB4-2637FAA50D8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3228-AB15-0149-9B49-7442CFC92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48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0034C-FF74-6647-8CB4-2637FAA50D8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33228-AB15-0149-9B49-7442CFC92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33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raçado&#10;&#10;Descrição gerada automaticamente">
            <a:extLst>
              <a:ext uri="{FF2B5EF4-FFF2-40B4-BE49-F238E27FC236}">
                <a16:creationId xmlns:a16="http://schemas.microsoft.com/office/drawing/2014/main" id="{CB28906E-4B24-464D-98D3-DA5B7A0FC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18" r="-1" b="-1"/>
          <a:stretch/>
        </p:blipFill>
        <p:spPr>
          <a:xfrm>
            <a:off x="2497608" y="0"/>
            <a:ext cx="7182495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FB8EEE-6C6F-C443-B14A-8A6749CCA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344" y="4637142"/>
            <a:ext cx="10501312" cy="928503"/>
          </a:xfrm>
          <a:noFill/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Segoe Script" panose="020B08040200000000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Literatura, Teorias da Linguagem e Religião</a:t>
            </a:r>
          </a:p>
        </p:txBody>
      </p:sp>
    </p:spTree>
    <p:extLst>
      <p:ext uri="{BB962C8B-B14F-4D97-AF65-F5344CB8AC3E}">
        <p14:creationId xmlns:p14="http://schemas.microsoft.com/office/powerpoint/2010/main" val="283371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Uma imagem contendo traçado&#10;&#10;Descrição gerada automaticamente">
            <a:extLst>
              <a:ext uri="{FF2B5EF4-FFF2-40B4-BE49-F238E27FC236}">
                <a16:creationId xmlns:a16="http://schemas.microsoft.com/office/drawing/2014/main" id="{56B3F274-7A98-A44B-819F-ACE4F6AB5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18" r="-1" b="-1"/>
          <a:stretch/>
        </p:blipFill>
        <p:spPr>
          <a:xfrm>
            <a:off x="206188" y="259977"/>
            <a:ext cx="2444572" cy="23341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A02517-3CDF-4E40-8ACB-BF0A50664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762" y="427877"/>
            <a:ext cx="10515600" cy="1325563"/>
          </a:xfrm>
        </p:spPr>
        <p:txBody>
          <a:bodyPr/>
          <a:lstStyle/>
          <a:p>
            <a:r>
              <a:rPr lang="pt-BR" b="1" dirty="0" err="1">
                <a:solidFill>
                  <a:srgbClr val="002060"/>
                </a:solidFill>
              </a:rPr>
              <a:t>Apresentacão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626068-24F7-B14E-889D-9D0F849A8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761" y="1753440"/>
            <a:ext cx="8743379" cy="4432207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600"/>
              </a:spcBef>
            </a:pPr>
            <a:r>
              <a:rPr lang="pt-BR" sz="2400" dirty="0">
                <a:solidFill>
                  <a:srgbClr val="002060"/>
                </a:solidFill>
              </a:rPr>
              <a:t>Início: março de 2019.</a:t>
            </a:r>
          </a:p>
          <a:p>
            <a:pPr>
              <a:spcBef>
                <a:spcPts val="1600"/>
              </a:spcBef>
            </a:pPr>
            <a:r>
              <a:rPr lang="pt-BR" sz="2400" dirty="0">
                <a:solidFill>
                  <a:srgbClr val="002060"/>
                </a:solidFill>
              </a:rPr>
              <a:t>14 integrantes (coordenador, 3 pesquisadores externos, 4 mestrandos, 6 doutorandos)</a:t>
            </a:r>
          </a:p>
          <a:p>
            <a:pPr algn="just">
              <a:spcBef>
                <a:spcPts val="1600"/>
              </a:spcBef>
            </a:pPr>
            <a:r>
              <a:rPr lang="pt-BR" sz="2400" dirty="0">
                <a:solidFill>
                  <a:srgbClr val="002060"/>
                </a:solidFill>
              </a:rPr>
              <a:t>A proposta do </a:t>
            </a:r>
            <a:r>
              <a:rPr lang="pt-BR" sz="2400" dirty="0" err="1">
                <a:solidFill>
                  <a:srgbClr val="002060"/>
                </a:solidFill>
              </a:rPr>
              <a:t>Litere</a:t>
            </a:r>
            <a:r>
              <a:rPr lang="pt-BR" sz="2400" dirty="0">
                <a:solidFill>
                  <a:srgbClr val="002060"/>
                </a:solidFill>
              </a:rPr>
              <a:t> se insere nas discussões sobre as Linguagens da Religião. Por um lado, o grupo busca pensar como as teorias da literatura (especialmente as teorias sobre ficcionalidade) podem auxiliar na interpretação das linguagens religiosas (por exemplo: Bíblia e apócrifos); por outro lado, procura estabelecer um conjunto de análises que ajudem a refletir sobre como a expressão literária </a:t>
            </a:r>
            <a:r>
              <a:rPr lang="pt-BR" sz="2400" dirty="0" err="1">
                <a:solidFill>
                  <a:srgbClr val="002060"/>
                </a:solidFill>
              </a:rPr>
              <a:t>tensiona</a:t>
            </a:r>
            <a:r>
              <a:rPr lang="pt-BR" sz="2400" dirty="0">
                <a:solidFill>
                  <a:srgbClr val="002060"/>
                </a:solidFill>
              </a:rPr>
              <a:t> criativamente, em sua irredutível autonomia, elementos das linguagens religiosas (mitos, símbolos, doutrinas, </a:t>
            </a:r>
            <a:r>
              <a:rPr lang="pt-BR" sz="2400" dirty="0" err="1">
                <a:solidFill>
                  <a:srgbClr val="002060"/>
                </a:solidFill>
              </a:rPr>
              <a:t>etc</a:t>
            </a:r>
            <a:r>
              <a:rPr lang="pt-BR" sz="2400" dirty="0">
                <a:solidFill>
                  <a:srgbClr val="002060"/>
                </a:solidFill>
              </a:rPr>
              <a:t>), isto é, como elaboram modelos particulares de representação.</a:t>
            </a:r>
          </a:p>
          <a:p>
            <a:pPr algn="just">
              <a:spcBef>
                <a:spcPts val="1600"/>
              </a:spcBef>
            </a:pPr>
            <a:r>
              <a:rPr lang="pt-BR" sz="2400">
                <a:solidFill>
                  <a:srgbClr val="002060"/>
                </a:solidFill>
              </a:rPr>
              <a:t>Alguns teóricos, </a:t>
            </a:r>
            <a:r>
              <a:rPr lang="pt-BR" sz="2400" dirty="0">
                <a:solidFill>
                  <a:srgbClr val="002060"/>
                </a:solidFill>
              </a:rPr>
              <a:t>como Erich </a:t>
            </a:r>
            <a:r>
              <a:rPr lang="pt-BR" sz="2400" dirty="0" err="1">
                <a:solidFill>
                  <a:srgbClr val="002060"/>
                </a:solidFill>
              </a:rPr>
              <a:t>Auerbach</a:t>
            </a:r>
            <a:r>
              <a:rPr lang="pt-BR" sz="2400" dirty="0">
                <a:solidFill>
                  <a:srgbClr val="002060"/>
                </a:solidFill>
              </a:rPr>
              <a:t>, </a:t>
            </a:r>
            <a:r>
              <a:rPr lang="pt-BR" sz="2400" dirty="0" err="1">
                <a:solidFill>
                  <a:srgbClr val="002060"/>
                </a:solidFill>
              </a:rPr>
              <a:t>Northrop</a:t>
            </a:r>
            <a:r>
              <a:rPr lang="pt-BR" sz="2400" dirty="0">
                <a:solidFill>
                  <a:srgbClr val="002060"/>
                </a:solidFill>
              </a:rPr>
              <a:t> Frye, Octavio Paz, Mikhail Bakhtin, George Steiner, Wolfgang </a:t>
            </a:r>
            <a:r>
              <a:rPr lang="pt-BR" sz="2400" dirty="0" err="1">
                <a:solidFill>
                  <a:srgbClr val="002060"/>
                </a:solidFill>
              </a:rPr>
              <a:t>Iser</a:t>
            </a:r>
            <a:r>
              <a:rPr lang="pt-BR" sz="2400" dirty="0">
                <a:solidFill>
                  <a:srgbClr val="002060"/>
                </a:solidFill>
              </a:rPr>
              <a:t>, Luiz Costa Lima, entre outros, tem fornecido o alicerce conceitual para as pesquisas que vem sendo desenvolvidas.</a:t>
            </a:r>
          </a:p>
        </p:txBody>
      </p:sp>
    </p:spTree>
    <p:extLst>
      <p:ext uri="{BB962C8B-B14F-4D97-AF65-F5344CB8AC3E}">
        <p14:creationId xmlns:p14="http://schemas.microsoft.com/office/powerpoint/2010/main" val="117529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Uma imagem contendo traçado&#10;&#10;Descrição gerada automaticamente">
            <a:extLst>
              <a:ext uri="{FF2B5EF4-FFF2-40B4-BE49-F238E27FC236}">
                <a16:creationId xmlns:a16="http://schemas.microsoft.com/office/drawing/2014/main" id="{064D276C-CE8D-CB49-B193-B6D321EEE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18" r="-1" b="-1"/>
          <a:stretch/>
        </p:blipFill>
        <p:spPr>
          <a:xfrm>
            <a:off x="206188" y="259977"/>
            <a:ext cx="2444572" cy="23341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E4B4195-54CC-BD42-90E9-6707653A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760" y="416840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Projeto de pesquisa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81F523-14F6-E84B-BEFE-E6EA2FABA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760" y="1427040"/>
            <a:ext cx="849574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b="1" i="1" dirty="0">
                <a:solidFill>
                  <a:srgbClr val="002060"/>
                </a:solidFill>
              </a:rPr>
              <a:t>Profanação e religação na poesia portuguesa contemporânea</a:t>
            </a:r>
          </a:p>
          <a:p>
            <a:pPr marL="457200" lvl="1" indent="0" algn="just">
              <a:buNone/>
            </a:pPr>
            <a:r>
              <a:rPr lang="pt-BR" dirty="0">
                <a:solidFill>
                  <a:srgbClr val="002060"/>
                </a:solidFill>
              </a:rPr>
              <a:t>Investiga como se dá a apropriação de categorias religiosas nas poéticas de autores e autoras portuguesas que possuem ou não uma filiação religiosa explícita.</a:t>
            </a:r>
          </a:p>
          <a:p>
            <a:pPr marL="457200" lvl="1" indent="0" algn="just">
              <a:buNone/>
            </a:pPr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Trabalhados até agora: Adília Lopes e José Tolentino Mendonça.</a:t>
            </a:r>
          </a:p>
        </p:txBody>
      </p:sp>
    </p:spTree>
    <p:extLst>
      <p:ext uri="{BB962C8B-B14F-4D97-AF65-F5344CB8AC3E}">
        <p14:creationId xmlns:p14="http://schemas.microsoft.com/office/powerpoint/2010/main" val="328584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B4195-54CC-BD42-90E9-6707653A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760" y="380020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Pesquisas em andamento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81F523-14F6-E84B-BEFE-E6EA2FABA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760" y="1825625"/>
            <a:ext cx="870304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>
                <a:solidFill>
                  <a:srgbClr val="002060"/>
                </a:solidFill>
              </a:rPr>
              <a:t>“As configurações do grotesco nos </a:t>
            </a:r>
            <a:r>
              <a:rPr lang="pt-BR" b="1" i="1" dirty="0">
                <a:solidFill>
                  <a:srgbClr val="002060"/>
                </a:solidFill>
              </a:rPr>
              <a:t>Atos Apócrifos de Filipe</a:t>
            </a:r>
            <a:r>
              <a:rPr lang="pt-BR" dirty="0">
                <a:solidFill>
                  <a:srgbClr val="002060"/>
                </a:solidFill>
              </a:rPr>
              <a:t>: Uma teoria para ler narrativas do cristianismo primitivo”</a:t>
            </a:r>
          </a:p>
          <a:p>
            <a:pPr marL="0" indent="0">
              <a:buNone/>
            </a:pPr>
            <a:r>
              <a:rPr lang="pt-BR" sz="2000" i="1" dirty="0">
                <a:solidFill>
                  <a:srgbClr val="002060"/>
                </a:solidFill>
              </a:rPr>
              <a:t>     Elizangela Aparecida Soares (doutorado)</a:t>
            </a:r>
          </a:p>
          <a:p>
            <a:pPr marL="0" indent="0">
              <a:buNone/>
            </a:pPr>
            <a:endParaRPr lang="pt-BR" sz="2000" i="1" dirty="0">
              <a:solidFill>
                <a:srgbClr val="002060"/>
              </a:solidFill>
            </a:endParaRPr>
          </a:p>
          <a:p>
            <a:pPr algn="just"/>
            <a:r>
              <a:rPr lang="pt-BR" b="1" dirty="0">
                <a:solidFill>
                  <a:srgbClr val="002060"/>
                </a:solidFill>
              </a:rPr>
              <a:t>“O riso no Sagrado</a:t>
            </a:r>
            <a:r>
              <a:rPr lang="pt-BR" dirty="0">
                <a:solidFill>
                  <a:srgbClr val="002060"/>
                </a:solidFill>
              </a:rPr>
              <a:t>: aspectos do risível na construção do texto religioso” </a:t>
            </a:r>
          </a:p>
          <a:p>
            <a:pPr marL="0" indent="0" algn="just">
              <a:buNone/>
            </a:pPr>
            <a:r>
              <a:rPr lang="pt-BR" sz="2000" i="1" dirty="0">
                <a:solidFill>
                  <a:srgbClr val="002060"/>
                </a:solidFill>
              </a:rPr>
              <a:t>     Paulo Sérgio Macedo dos Santos (doutorado)</a:t>
            </a:r>
          </a:p>
          <a:p>
            <a:pPr marL="0" indent="0" algn="just">
              <a:buNone/>
            </a:pPr>
            <a:endParaRPr lang="pt-BR" sz="2000" i="1" dirty="0">
              <a:solidFill>
                <a:srgbClr val="002060"/>
              </a:solidFill>
            </a:endParaRPr>
          </a:p>
          <a:p>
            <a:pPr algn="just"/>
            <a:r>
              <a:rPr lang="pt-BR" b="1" dirty="0">
                <a:solidFill>
                  <a:srgbClr val="002060"/>
                </a:solidFill>
              </a:rPr>
              <a:t>“Fantasmas no Cristianismo Primitivo:</a:t>
            </a:r>
            <a:r>
              <a:rPr lang="pt-BR" i="1" dirty="0">
                <a:solidFill>
                  <a:srgbClr val="002060"/>
                </a:solidFill>
              </a:rPr>
              <a:t> </a:t>
            </a:r>
            <a:r>
              <a:rPr lang="pt-BR" dirty="0">
                <a:solidFill>
                  <a:srgbClr val="002060"/>
                </a:solidFill>
              </a:rPr>
              <a:t>modos fantásticos de narrar no </a:t>
            </a:r>
            <a:r>
              <a:rPr lang="pt-BR" i="1" dirty="0">
                <a:solidFill>
                  <a:srgbClr val="002060"/>
                </a:solidFill>
              </a:rPr>
              <a:t>Apocalipse de Pedro</a:t>
            </a:r>
            <a:r>
              <a:rPr lang="pt-BR" dirty="0">
                <a:solidFill>
                  <a:srgbClr val="002060"/>
                </a:solidFill>
              </a:rPr>
              <a:t> e no </a:t>
            </a:r>
            <a:r>
              <a:rPr lang="pt-BR" i="1" dirty="0">
                <a:solidFill>
                  <a:srgbClr val="002060"/>
                </a:solidFill>
              </a:rPr>
              <a:t>Livro de Maravilhas</a:t>
            </a:r>
            <a:r>
              <a:rPr lang="pt-BR" dirty="0">
                <a:solidFill>
                  <a:srgbClr val="002060"/>
                </a:solidFill>
              </a:rPr>
              <a:t> de </a:t>
            </a:r>
            <a:r>
              <a:rPr lang="pt-BR" dirty="0" err="1">
                <a:solidFill>
                  <a:srgbClr val="002060"/>
                </a:solidFill>
              </a:rPr>
              <a:t>Phlegon</a:t>
            </a:r>
            <a:r>
              <a:rPr lang="pt-BR" dirty="0">
                <a:solidFill>
                  <a:srgbClr val="002060"/>
                </a:solidFill>
              </a:rPr>
              <a:t> de </a:t>
            </a:r>
            <a:r>
              <a:rPr lang="pt-BR" dirty="0" err="1">
                <a:solidFill>
                  <a:srgbClr val="002060"/>
                </a:solidFill>
              </a:rPr>
              <a:t>Tralles</a:t>
            </a:r>
            <a:r>
              <a:rPr lang="pt-BR" dirty="0">
                <a:solidFill>
                  <a:srgbClr val="002060"/>
                </a:solidFill>
              </a:rPr>
              <a:t>”</a:t>
            </a:r>
          </a:p>
          <a:p>
            <a:pPr marL="0" indent="0" algn="just">
              <a:buNone/>
            </a:pPr>
            <a:r>
              <a:rPr lang="pt-BR" sz="2000" i="1" dirty="0">
                <a:solidFill>
                  <a:srgbClr val="002060"/>
                </a:solidFill>
              </a:rPr>
              <a:t>    Carlos Eduardo de Araújo de Mattos (doutorado)</a:t>
            </a:r>
          </a:p>
          <a:p>
            <a:pPr marL="0" indent="0" algn="just">
              <a:buNone/>
            </a:pPr>
            <a:endParaRPr lang="pt-BR" sz="2000" i="1" dirty="0">
              <a:solidFill>
                <a:srgbClr val="002060"/>
              </a:solidFill>
            </a:endParaRPr>
          </a:p>
          <a:p>
            <a:pPr algn="just"/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4" name="Imagem 4" descr="Uma imagem contendo traçado&#10;&#10;Descrição gerada automaticamente">
            <a:extLst>
              <a:ext uri="{FF2B5EF4-FFF2-40B4-BE49-F238E27FC236}">
                <a16:creationId xmlns:a16="http://schemas.microsoft.com/office/drawing/2014/main" id="{B243D85F-6C21-0E44-B00C-FC4541751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18" r="-1" b="-1"/>
          <a:stretch/>
        </p:blipFill>
        <p:spPr>
          <a:xfrm>
            <a:off x="206188" y="259977"/>
            <a:ext cx="2444572" cy="23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7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02E619-AF87-1B48-9304-BA8C1B687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760" y="1825625"/>
            <a:ext cx="870304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>
                <a:solidFill>
                  <a:srgbClr val="002060"/>
                </a:solidFill>
              </a:rPr>
              <a:t>“‘Guerreiro de fé, vagabundo nato’: </a:t>
            </a:r>
            <a:r>
              <a:rPr lang="pt-BR" dirty="0">
                <a:solidFill>
                  <a:srgbClr val="002060"/>
                </a:solidFill>
              </a:rPr>
              <a:t>uma análise da linguagem religiosa em Racionais </a:t>
            </a:r>
            <a:r>
              <a:rPr lang="pt-BR" dirty="0" err="1">
                <a:solidFill>
                  <a:srgbClr val="002060"/>
                </a:solidFill>
              </a:rPr>
              <a:t>Mc’s</a:t>
            </a:r>
            <a:r>
              <a:rPr lang="pt-BR" dirty="0">
                <a:solidFill>
                  <a:srgbClr val="002060"/>
                </a:solidFill>
              </a:rPr>
              <a:t>”</a:t>
            </a:r>
          </a:p>
          <a:p>
            <a:pPr marL="0" indent="0">
              <a:buNone/>
            </a:pPr>
            <a:r>
              <a:rPr lang="pt-BR" sz="2000" i="1" dirty="0">
                <a:solidFill>
                  <a:srgbClr val="002060"/>
                </a:solidFill>
              </a:rPr>
              <a:t>Bruno de Carvalho Rocha (mestrado)</a:t>
            </a:r>
          </a:p>
          <a:p>
            <a:pPr marL="0" indent="0">
              <a:buNone/>
            </a:pPr>
            <a:endParaRPr lang="pt-BR" sz="2000" i="1" dirty="0">
              <a:solidFill>
                <a:srgbClr val="002060"/>
              </a:solidFill>
            </a:endParaRPr>
          </a:p>
          <a:p>
            <a:pPr algn="just"/>
            <a:r>
              <a:rPr lang="pt-BR" b="1" dirty="0">
                <a:solidFill>
                  <a:srgbClr val="002060"/>
                </a:solidFill>
              </a:rPr>
              <a:t>“Entre a cegueira e a alteridade</a:t>
            </a:r>
            <a:r>
              <a:rPr lang="pt-BR" dirty="0">
                <a:solidFill>
                  <a:srgbClr val="002060"/>
                </a:solidFill>
              </a:rPr>
              <a:t>: a metáfora como chave de leitura teológica no </a:t>
            </a:r>
            <a:r>
              <a:rPr lang="pt-BR" i="1" dirty="0">
                <a:solidFill>
                  <a:srgbClr val="002060"/>
                </a:solidFill>
              </a:rPr>
              <a:t>Ensaio sobre a cegueira”</a:t>
            </a:r>
          </a:p>
          <a:p>
            <a:pPr marL="0" indent="0" algn="just">
              <a:buNone/>
            </a:pPr>
            <a:r>
              <a:rPr lang="pt-BR" sz="2000" i="1" dirty="0">
                <a:solidFill>
                  <a:srgbClr val="002060"/>
                </a:solidFill>
              </a:rPr>
              <a:t>Daiana Dutra de Oliveira (mestrado)</a:t>
            </a:r>
          </a:p>
          <a:p>
            <a:pPr marL="0" indent="0" algn="just">
              <a:buNone/>
            </a:pPr>
            <a:endParaRPr lang="pt-BR" sz="2000" i="1" dirty="0">
              <a:solidFill>
                <a:srgbClr val="002060"/>
              </a:solidFill>
            </a:endParaRPr>
          </a:p>
          <a:p>
            <a:pPr algn="just"/>
            <a:r>
              <a:rPr lang="pt-BR" b="1" dirty="0">
                <a:solidFill>
                  <a:srgbClr val="002060"/>
                </a:solidFill>
              </a:rPr>
              <a:t>“Uma </a:t>
            </a:r>
            <a:r>
              <a:rPr lang="pt-BR" b="1" dirty="0" err="1">
                <a:solidFill>
                  <a:srgbClr val="002060"/>
                </a:solidFill>
              </a:rPr>
              <a:t>teopoética</a:t>
            </a:r>
            <a:r>
              <a:rPr lang="pt-BR" b="1" dirty="0">
                <a:solidFill>
                  <a:srgbClr val="002060"/>
                </a:solidFill>
              </a:rPr>
              <a:t> do ínfimo</a:t>
            </a:r>
            <a:r>
              <a:rPr lang="pt-BR" dirty="0">
                <a:solidFill>
                  <a:srgbClr val="002060"/>
                </a:solidFill>
              </a:rPr>
              <a:t>: rastros do sagrado na poesia de Manoel de Barros”</a:t>
            </a:r>
          </a:p>
          <a:p>
            <a:pPr marL="0" indent="0" algn="just">
              <a:buNone/>
            </a:pPr>
            <a:r>
              <a:rPr lang="pt-BR" sz="2000" i="1" dirty="0" err="1">
                <a:solidFill>
                  <a:srgbClr val="002060"/>
                </a:solidFill>
              </a:rPr>
              <a:t>Dílvia</a:t>
            </a:r>
            <a:r>
              <a:rPr lang="pt-BR" sz="2000" i="1" dirty="0">
                <a:solidFill>
                  <a:srgbClr val="002060"/>
                </a:solidFill>
              </a:rPr>
              <a:t> dos Santos </a:t>
            </a:r>
            <a:r>
              <a:rPr lang="pt-BR" sz="2000" i="1" dirty="0" err="1">
                <a:solidFill>
                  <a:srgbClr val="002060"/>
                </a:solidFill>
              </a:rPr>
              <a:t>Ludvickak</a:t>
            </a:r>
            <a:r>
              <a:rPr lang="pt-BR" sz="2000" i="1" dirty="0">
                <a:solidFill>
                  <a:srgbClr val="002060"/>
                </a:solidFill>
              </a:rPr>
              <a:t> (mestrado)</a:t>
            </a:r>
          </a:p>
        </p:txBody>
      </p:sp>
      <p:pic>
        <p:nvPicPr>
          <p:cNvPr id="4" name="Imagem 4" descr="Uma imagem contendo traçado&#10;&#10;Descrição gerada automaticamente">
            <a:extLst>
              <a:ext uri="{FF2B5EF4-FFF2-40B4-BE49-F238E27FC236}">
                <a16:creationId xmlns:a16="http://schemas.microsoft.com/office/drawing/2014/main" id="{50B43D63-40A2-2345-97A5-441532A86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18" r="-1" b="-1"/>
          <a:stretch/>
        </p:blipFill>
        <p:spPr>
          <a:xfrm>
            <a:off x="206188" y="259977"/>
            <a:ext cx="2444572" cy="23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32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5828AE-9B36-5341-997A-5EF100B4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760" y="1825625"/>
            <a:ext cx="8703040" cy="4351338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002060"/>
                </a:solidFill>
              </a:rPr>
              <a:t>“</a:t>
            </a:r>
            <a:r>
              <a:rPr lang="pt-BR" b="1" dirty="0">
                <a:solidFill>
                  <a:srgbClr val="002060"/>
                </a:solidFill>
              </a:rPr>
              <a:t>Malandros, Zé Pelintras e </a:t>
            </a:r>
            <a:r>
              <a:rPr lang="pt-BR" b="1" dirty="0" err="1">
                <a:solidFill>
                  <a:srgbClr val="002060"/>
                </a:solidFill>
              </a:rPr>
              <a:t>Macunaímas</a:t>
            </a:r>
            <a:r>
              <a:rPr lang="pt-BR" b="1" dirty="0">
                <a:solidFill>
                  <a:srgbClr val="002060"/>
                </a:solidFill>
              </a:rPr>
              <a:t>:</a:t>
            </a:r>
            <a:r>
              <a:rPr lang="pt-BR" dirty="0">
                <a:solidFill>
                  <a:srgbClr val="002060"/>
                </a:solidFill>
              </a:rPr>
              <a:t> narrativas sobre a identidade do povo brasileiro”</a:t>
            </a:r>
          </a:p>
          <a:p>
            <a:pPr marL="0" indent="0">
              <a:buNone/>
            </a:pPr>
            <a:r>
              <a:rPr lang="pt-BR" sz="2000" i="1" dirty="0">
                <a:solidFill>
                  <a:srgbClr val="002060"/>
                </a:solidFill>
              </a:rPr>
              <a:t>    Júlio César </a:t>
            </a:r>
            <a:r>
              <a:rPr lang="pt-BR" sz="2000" i="1" dirty="0" err="1">
                <a:solidFill>
                  <a:srgbClr val="002060"/>
                </a:solidFill>
              </a:rPr>
              <a:t>Pasqualinoto</a:t>
            </a:r>
            <a:r>
              <a:rPr lang="pt-BR" sz="2000" i="1" dirty="0">
                <a:solidFill>
                  <a:srgbClr val="002060"/>
                </a:solidFill>
              </a:rPr>
              <a:t> Rodrigues (doutorado)</a:t>
            </a:r>
          </a:p>
          <a:p>
            <a:pPr marL="0" indent="0">
              <a:buNone/>
            </a:pPr>
            <a:endParaRPr lang="pt-BR" sz="2000" i="1" dirty="0">
              <a:solidFill>
                <a:srgbClr val="002060"/>
              </a:solidFill>
            </a:endParaRPr>
          </a:p>
          <a:p>
            <a:r>
              <a:rPr lang="pt-BR" b="1" dirty="0">
                <a:solidFill>
                  <a:srgbClr val="002060"/>
                </a:solidFill>
              </a:rPr>
              <a:t>“Deus, modo de usar / Deus, modo de deitar fora: </a:t>
            </a:r>
            <a:r>
              <a:rPr lang="pt-BR" dirty="0">
                <a:solidFill>
                  <a:srgbClr val="002060"/>
                </a:solidFill>
              </a:rPr>
              <a:t>o Cristianismo em Adília Lopes”</a:t>
            </a:r>
          </a:p>
          <a:p>
            <a:pPr marL="0" indent="0">
              <a:buNone/>
            </a:pPr>
            <a:r>
              <a:rPr lang="pt-BR" sz="2000" i="1" dirty="0">
                <a:solidFill>
                  <a:srgbClr val="002060"/>
                </a:solidFill>
              </a:rPr>
              <a:t>    Karine Ferreira Maciel (doutorado - UFF – </a:t>
            </a:r>
            <a:r>
              <a:rPr lang="pt-BR" sz="2000" i="1" dirty="0" err="1">
                <a:solidFill>
                  <a:srgbClr val="002060"/>
                </a:solidFill>
              </a:rPr>
              <a:t>Coorientação</a:t>
            </a:r>
            <a:r>
              <a:rPr lang="pt-BR" sz="2000" i="1" dirty="0">
                <a:solidFill>
                  <a:srgbClr val="002060"/>
                </a:solidFill>
              </a:rPr>
              <a:t> - </a:t>
            </a:r>
            <a:r>
              <a:rPr lang="pt-BR" sz="2000" i="1" dirty="0" err="1">
                <a:solidFill>
                  <a:srgbClr val="002060"/>
                </a:solidFill>
              </a:rPr>
              <a:t>Prof</a:t>
            </a:r>
            <a:r>
              <a:rPr lang="pt-BR" sz="2000" i="1" baseline="30000" dirty="0" err="1">
                <a:solidFill>
                  <a:srgbClr val="002060"/>
                </a:solidFill>
              </a:rPr>
              <a:t>a</a:t>
            </a:r>
            <a:r>
              <a:rPr lang="pt-BR" sz="2000" i="1" dirty="0">
                <a:solidFill>
                  <a:srgbClr val="002060"/>
                </a:solidFill>
              </a:rPr>
              <a:t>  Ida Alves)</a:t>
            </a:r>
          </a:p>
          <a:p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4" name="Imagem 4" descr="Uma imagem contendo traçado&#10;&#10;Descrição gerada automaticamente">
            <a:extLst>
              <a:ext uri="{FF2B5EF4-FFF2-40B4-BE49-F238E27FC236}">
                <a16:creationId xmlns:a16="http://schemas.microsoft.com/office/drawing/2014/main" id="{638BC9E7-9D86-3941-8FD4-C94EE279C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18" r="-1" b="-1"/>
          <a:stretch/>
        </p:blipFill>
        <p:spPr>
          <a:xfrm>
            <a:off x="206188" y="259977"/>
            <a:ext cx="2444572" cy="23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9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texto, livro, foto&#10;&#10;Descrição gerada automaticamente">
            <a:extLst>
              <a:ext uri="{FF2B5EF4-FFF2-40B4-BE49-F238E27FC236}">
                <a16:creationId xmlns:a16="http://schemas.microsoft.com/office/drawing/2014/main" id="{AB1EB137-98D6-884F-A181-E535DEAD1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30" r="6364" b="-3"/>
          <a:stretch/>
        </p:blipFill>
        <p:spPr>
          <a:xfrm>
            <a:off x="726142" y="-1752"/>
            <a:ext cx="4867834" cy="6859751"/>
          </a:xfrm>
          <a:prstGeom prst="rect">
            <a:avLst/>
          </a:prstGeom>
        </p:spPr>
      </p:pic>
      <p:pic>
        <p:nvPicPr>
          <p:cNvPr id="9" name="Imagem 8" descr="Texto sobre foto de homem&#10;&#10;Descrição gerada automaticamente">
            <a:extLst>
              <a:ext uri="{FF2B5EF4-FFF2-40B4-BE49-F238E27FC236}">
                <a16:creationId xmlns:a16="http://schemas.microsoft.com/office/drawing/2014/main" id="{5BB02928-83DC-4241-96A1-6D51003EA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2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DA141-C8F8-5E4B-A4F4-AFA679F9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Jornal com texto preto sobre fundo branco&#10;&#10;Descrição gerada automaticamente">
            <a:extLst>
              <a:ext uri="{FF2B5EF4-FFF2-40B4-BE49-F238E27FC236}">
                <a16:creationId xmlns:a16="http://schemas.microsoft.com/office/drawing/2014/main" id="{8179A069-6B59-BA4C-8B9E-7B750083F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7691"/>
            <a:ext cx="6003650" cy="6382617"/>
          </a:xfrm>
        </p:spPr>
      </p:pic>
      <p:pic>
        <p:nvPicPr>
          <p:cNvPr id="7" name="Imagem 6" descr="Uma imagem contendo cd&#10;&#10;Descrição gerada automaticamente">
            <a:extLst>
              <a:ext uri="{FF2B5EF4-FFF2-40B4-BE49-F238E27FC236}">
                <a16:creationId xmlns:a16="http://schemas.microsoft.com/office/drawing/2014/main" id="{A72FABE3-F16B-7C4B-BBC6-E0290054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351" y="204447"/>
            <a:ext cx="6003649" cy="641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9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36338-8838-7546-84A6-09618C31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109" y="2084420"/>
            <a:ext cx="3973385" cy="113163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dirty="0" err="1">
                <a:solidFill>
                  <a:srgbClr val="002060"/>
                </a:solidFill>
              </a:rPr>
              <a:t>Obrigado</a:t>
            </a:r>
            <a:r>
              <a:rPr lang="en-US" sz="5200" b="1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5" name="Espaço Reservado para Conteúdo 4" descr="Texto branco sobre fundo preto&#10;&#10;Descrição gerada automaticamente">
            <a:extLst>
              <a:ext uri="{FF2B5EF4-FFF2-40B4-BE49-F238E27FC236}">
                <a16:creationId xmlns:a16="http://schemas.microsoft.com/office/drawing/2014/main" id="{EC56B112-684D-1145-8868-DA30AE502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928"/>
          <a:stretch/>
        </p:blipFill>
        <p:spPr>
          <a:xfrm>
            <a:off x="0" y="-8859"/>
            <a:ext cx="7001924" cy="6866859"/>
          </a:xfrm>
          <a:prstGeom prst="rect">
            <a:avLst/>
          </a:prstGeom>
        </p:spPr>
      </p:pic>
      <p:pic>
        <p:nvPicPr>
          <p:cNvPr id="4" name="Imagem 4" descr="Uma imagem contendo traçado&#10;&#10;Descrição gerada automaticamente">
            <a:extLst>
              <a:ext uri="{FF2B5EF4-FFF2-40B4-BE49-F238E27FC236}">
                <a16:creationId xmlns:a16="http://schemas.microsoft.com/office/drawing/2014/main" id="{24E2CA17-C11A-4249-A01D-4C85A3AB06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18" r="-1" b="-1"/>
          <a:stretch/>
        </p:blipFill>
        <p:spPr>
          <a:xfrm>
            <a:off x="8453999" y="4207760"/>
            <a:ext cx="2444572" cy="23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54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440</Words>
  <Application>Microsoft Macintosh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Segoe Script</vt:lpstr>
      <vt:lpstr>Tema do Office</vt:lpstr>
      <vt:lpstr>Literatura, Teorias da Linguagem e Religião</vt:lpstr>
      <vt:lpstr>Apresentacão</vt:lpstr>
      <vt:lpstr>Projeto de pesquisa</vt:lpstr>
      <vt:lpstr>Pesquisas em andamento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Literatura, Teorias da Linguagem e Religião</dc:title>
  <dc:creator>Marcio Cappelli Alo Lopes</dc:creator>
  <cp:lastModifiedBy>Marcio Cappelli Alo Lopes</cp:lastModifiedBy>
  <cp:revision>4</cp:revision>
  <dcterms:created xsi:type="dcterms:W3CDTF">2020-09-08T22:07:00Z</dcterms:created>
  <dcterms:modified xsi:type="dcterms:W3CDTF">2020-09-08T23:39:05Z</dcterms:modified>
</cp:coreProperties>
</file>