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599" r:id="rId2"/>
    <p:sldId id="619" r:id="rId3"/>
    <p:sldId id="600" r:id="rId4"/>
    <p:sldId id="602" r:id="rId5"/>
    <p:sldId id="601" r:id="rId6"/>
    <p:sldId id="604" r:id="rId7"/>
    <p:sldId id="279" r:id="rId8"/>
    <p:sldId id="583" r:id="rId9"/>
    <p:sldId id="584" r:id="rId10"/>
    <p:sldId id="585" r:id="rId11"/>
    <p:sldId id="581" r:id="rId12"/>
    <p:sldId id="587" r:id="rId13"/>
    <p:sldId id="588" r:id="rId14"/>
    <p:sldId id="582" r:id="rId15"/>
    <p:sldId id="590" r:id="rId16"/>
    <p:sldId id="589" r:id="rId17"/>
    <p:sldId id="591" r:id="rId18"/>
    <p:sldId id="620" r:id="rId1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6"/>
    <a:srgbClr val="505050"/>
    <a:srgbClr val="D55642"/>
    <a:srgbClr val="C0443E"/>
    <a:srgbClr val="B0352E"/>
    <a:srgbClr val="AB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16" y="72"/>
      </p:cViewPr>
      <p:guideLst>
        <p:guide orient="horz" pos="2212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1078-E545-C941-B236-36882BA35EC7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5AD78-B96B-FA4F-A3A0-D5B5741A46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EDBE8C4C-6AD7-4045-B81F-5C7A9FCFCAB4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/>
          <a:lstStyle/>
          <a:p>
            <a:fld id="{8E92AF05-F21A-8148-BBF2-D405B2E4A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8B5D6C-4699-5D47-A646-662B233F60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lalite.org/es/nosotros.html%23quienessomo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ptecre.org.br/" TargetMode="External"/><Relationship Id="rId2" Type="http://schemas.openxmlformats.org/officeDocument/2006/relationships/hyperlink" Target="http://www.soter.org.br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bralic.org.br/" TargetMode="External"/><Relationship Id="rId4" Type="http://schemas.openxmlformats.org/officeDocument/2006/relationships/hyperlink" Target="https://abhr.com.b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werofthewordproject.com/poweroftheword6" TargetMode="External"/><Relationship Id="rId13" Type="http://schemas.openxmlformats.org/officeDocument/2006/relationships/hyperlink" Target="http://www.teotopias.org/" TargetMode="External"/><Relationship Id="rId18" Type="http://schemas.openxmlformats.org/officeDocument/2006/relationships/hyperlink" Target="http://www.theologie-und-literatur.de/" TargetMode="External"/><Relationship Id="rId3" Type="http://schemas.openxmlformats.org/officeDocument/2006/relationships/hyperlink" Target="https://www.aarweb.org/AARMBR/Events-and-Networking-/Program-Units-/List-of-Program-Units.aspx" TargetMode="External"/><Relationship Id="rId7" Type="http://schemas.openxmlformats.org/officeDocument/2006/relationships/hyperlink" Target="https://www.ua.pt/pt/cllc/page/23222" TargetMode="External"/><Relationship Id="rId12" Type="http://schemas.openxmlformats.org/officeDocument/2006/relationships/hyperlink" Target="https://research.rivendellinstitute.org/rcta/solar-network/" TargetMode="External"/><Relationship Id="rId17" Type="http://schemas.openxmlformats.org/officeDocument/2006/relationships/hyperlink" Target="http://www.newacademicpress.at/reihe/symphilologus/" TargetMode="External"/><Relationship Id="rId2" Type="http://schemas.openxmlformats.org/officeDocument/2006/relationships/hyperlink" Target="https://artsreligionculture.org/" TargetMode="External"/><Relationship Id="rId16" Type="http://schemas.openxmlformats.org/officeDocument/2006/relationships/hyperlink" Target="https://www.qmul.ac.uk/sed/religionandliteratur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olylit.wordpress.com/about/" TargetMode="External"/><Relationship Id="rId11" Type="http://schemas.openxmlformats.org/officeDocument/2006/relationships/hyperlink" Target="http://alalite.org/es/nosotros.html%23quienessomos" TargetMode="External"/><Relationship Id="rId5" Type="http://schemas.openxmlformats.org/officeDocument/2006/relationships/hyperlink" Target="http://isrlc.org/about/)" TargetMode="External"/><Relationship Id="rId15" Type="http://schemas.openxmlformats.org/officeDocument/2006/relationships/hyperlink" Target="http://johnharvey.org.uk/index.php/centre-studies-visual-culture-religion-3/" TargetMode="External"/><Relationship Id="rId10" Type="http://schemas.openxmlformats.org/officeDocument/2006/relationships/hyperlink" Target="https://www.societyarts.org/about-sarts.html" TargetMode="External"/><Relationship Id="rId4" Type="http://schemas.openxmlformats.org/officeDocument/2006/relationships/hyperlink" Target="https://clsg.org/index.html" TargetMode="External"/><Relationship Id="rId9" Type="http://schemas.openxmlformats.org/officeDocument/2006/relationships/hyperlink" Target="https://www.uibk.ac.at/plattform-wrg/vorlesungen/" TargetMode="External"/><Relationship Id="rId14" Type="http://schemas.openxmlformats.org/officeDocument/2006/relationships/hyperlink" Target="https://ft.ucp.pt/pt-pt/docentes-conhecimento/centros-de-estudo/centro-de-investigacao-em-teologia-e-estudos-de-religiao/research/projects/ongoing-projects/hermeneutics-religion-and-literary-spac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commons.unomaha.edu/jrf/" TargetMode="External"/><Relationship Id="rId13" Type="http://schemas.openxmlformats.org/officeDocument/2006/relationships/hyperlink" Target="http://www.newacademicpress.at/reihe/symphilologus/" TargetMode="External"/><Relationship Id="rId3" Type="http://schemas.openxmlformats.org/officeDocument/2006/relationships/hyperlink" Target="https://blackbird.vcu.edu/v2n1/features.htm" TargetMode="External"/><Relationship Id="rId7" Type="http://schemas.openxmlformats.org/officeDocument/2006/relationships/hyperlink" Target="https://jrfm.eu/index.php/ojs_jrfm" TargetMode="External"/><Relationship Id="rId12" Type="http://schemas.openxmlformats.org/officeDocument/2006/relationships/hyperlink" Target="https://www.bc.edu/publications/relarts/" TargetMode="External"/><Relationship Id="rId17" Type="http://schemas.openxmlformats.org/officeDocument/2006/relationships/hyperlink" Target="https://artsreligionculture.org/about-the-journal" TargetMode="External"/><Relationship Id="rId2" Type="http://schemas.openxmlformats.org/officeDocument/2006/relationships/hyperlink" Target="https://www.societyarts.org/current-issue.html" TargetMode="External"/><Relationship Id="rId16" Type="http://schemas.openxmlformats.org/officeDocument/2006/relationships/hyperlink" Target="https://www.utpjournals.press/loi/jrp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crt.org/" TargetMode="External"/><Relationship Id="rId11" Type="http://schemas.openxmlformats.org/officeDocument/2006/relationships/hyperlink" Target="https://www.tandfonline.com/action/journalInformation?show=editorialBoard&amp;journalCode=rfmr20" TargetMode="External"/><Relationship Id="rId5" Type="http://schemas.openxmlformats.org/officeDocument/2006/relationships/hyperlink" Target="https://www.logos.com/product/43422/imaginatio-et-ratio-a-journal-of-theology-and-the-arts" TargetMode="External"/><Relationship Id="rId15" Type="http://schemas.openxmlformats.org/officeDocument/2006/relationships/hyperlink" Target="https://clsg.org/html/journal-_the_glass.html" TargetMode="External"/><Relationship Id="rId10" Type="http://schemas.openxmlformats.org/officeDocument/2006/relationships/hyperlink" Target="https://academic.oup.com/litthe" TargetMode="External"/><Relationship Id="rId4" Type="http://schemas.openxmlformats.org/officeDocument/2006/relationships/hyperlink" Target="https://www.christianityandliterature.com/Journal" TargetMode="External"/><Relationship Id="rId9" Type="http://schemas.openxmlformats.org/officeDocument/2006/relationships/hyperlink" Target="https://religionandlit.nd.edu/" TargetMode="External"/><Relationship Id="rId14" Type="http://schemas.openxmlformats.org/officeDocument/2006/relationships/hyperlink" Target="http://revistas.pucsp.br/teoliterar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7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B5D042D-35D0-4347-AF59-ACF287450D6D}"/>
              </a:ext>
            </a:extLst>
          </p:cNvPr>
          <p:cNvSpPr txBox="1"/>
          <p:nvPr/>
        </p:nvSpPr>
        <p:spPr>
          <a:xfrm>
            <a:off x="466100" y="4883544"/>
            <a:ext cx="3488477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1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100" y="0"/>
            <a:ext cx="10108570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Ã©sultats de recherche d'images pour Â«Â alalite 2018Â Â»">
            <a:extLst>
              <a:ext uri="{FF2B5EF4-FFF2-40B4-BE49-F238E27FC236}">
                <a16:creationId xmlns:a16="http://schemas.microsoft.com/office/drawing/2014/main" id="{0D35FF7A-EA0F-4CC9-A587-BCCB1CBBA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r="1455" b="2"/>
          <a:stretch/>
        </p:blipFill>
        <p:spPr bwMode="auto">
          <a:xfrm>
            <a:off x="1190391" y="574005"/>
            <a:ext cx="8592017" cy="3561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527844" y="5663418"/>
            <a:ext cx="1463040" cy="41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B32D4EF-6421-4FE8-9AA7-1CBA600CEF38}"/>
              </a:ext>
            </a:extLst>
          </p:cNvPr>
          <p:cNvSpPr txBox="1"/>
          <p:nvPr/>
        </p:nvSpPr>
        <p:spPr>
          <a:xfrm>
            <a:off x="4646447" y="4883544"/>
            <a:ext cx="5928223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effectLst/>
                <a:latin typeface="+mj-lt"/>
                <a:ea typeface="+mj-ea"/>
                <a:cs typeface="+mj-cs"/>
              </a:rPr>
              <a:t>Seminário</a:t>
            </a:r>
            <a:r>
              <a:rPr lang="en-US" sz="2800" dirty="0">
                <a:effectLst/>
                <a:latin typeface="+mj-lt"/>
                <a:ea typeface="+mj-ea"/>
                <a:cs typeface="+mj-cs"/>
              </a:rPr>
              <a:t> ALALITE - </a:t>
            </a:r>
            <a:r>
              <a:rPr lang="en-US" sz="2800" dirty="0" err="1">
                <a:effectLst/>
                <a:latin typeface="+mj-lt"/>
                <a:ea typeface="+mj-ea"/>
                <a:cs typeface="+mj-cs"/>
              </a:rPr>
              <a:t>Seção</a:t>
            </a:r>
            <a:r>
              <a:rPr lang="en-US" sz="2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effectLst/>
                <a:latin typeface="+mj-lt"/>
                <a:ea typeface="+mj-ea"/>
                <a:cs typeface="+mj-cs"/>
              </a:rPr>
              <a:t>Brasil</a:t>
            </a:r>
            <a:endParaRPr lang="en-US" sz="2800" dirty="0">
              <a:effectLst/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spc="300" dirty="0"/>
              <a:t>02- 30. 09. 2020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F652C8D-7584-491D-BA8F-4D2691AC1231}"/>
              </a:ext>
            </a:extLst>
          </p:cNvPr>
          <p:cNvSpPr txBox="1"/>
          <p:nvPr/>
        </p:nvSpPr>
        <p:spPr>
          <a:xfrm>
            <a:off x="398130" y="4883544"/>
            <a:ext cx="3442531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spc="3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pc="3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pc="300" dirty="0"/>
          </a:p>
        </p:txBody>
      </p:sp>
      <p:pic>
        <p:nvPicPr>
          <p:cNvPr id="5" name="Imagem 4" descr="Uma imagem contendo tecido, mesa, pintado, coberto&#10;&#10;Descrição gerada automaticamente">
            <a:extLst>
              <a:ext uri="{FF2B5EF4-FFF2-40B4-BE49-F238E27FC236}">
                <a16:creationId xmlns:a16="http://schemas.microsoft.com/office/drawing/2014/main" id="{1EEBF0CA-7894-4825-AD52-56355B00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66" y="4952471"/>
            <a:ext cx="2177493" cy="15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6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76E09E-3A79-4391-8A1D-C0799F170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50" y="958637"/>
            <a:ext cx="8429008" cy="49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148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C7559F-55F0-4038-9256-30F3048F7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69" y="999808"/>
            <a:ext cx="7749262" cy="48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442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CD94C5D-8BE4-4CBF-958F-5EAD801A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48" y="509666"/>
            <a:ext cx="7860703" cy="576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7331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564776-858A-407C-A948-3C3313F1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56" y="757828"/>
            <a:ext cx="8154649" cy="49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81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789813" y="228609"/>
            <a:ext cx="69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Obras mais pesquisadas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1E2A23-25F0-4397-BB63-092DE6E3053B}"/>
              </a:ext>
            </a:extLst>
          </p:cNvPr>
          <p:cNvSpPr txBox="1"/>
          <p:nvPr/>
        </p:nvSpPr>
        <p:spPr>
          <a:xfrm>
            <a:off x="1856723" y="1131330"/>
            <a:ext cx="4326665" cy="48013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pt-BR"/>
              <a:t>Bíblia </a:t>
            </a:r>
          </a:p>
          <a:p>
            <a:pPr marL="342900" indent="-342900">
              <a:buAutoNum type="arabicPeriod"/>
            </a:pPr>
            <a:r>
              <a:rPr lang="pt-BR"/>
              <a:t>Guimarães Rosa 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Adélia Prado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Clarice Lispector 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Machado de Assis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José Saramago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Carlos Drummond de Andrade 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Fernando Pessoa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Jorge de Lima</a:t>
            </a:r>
            <a:endParaRPr lang="pt-BR">
              <a:cs typeface="Calibri"/>
            </a:endParaRPr>
          </a:p>
          <a:p>
            <a:pPr marL="342900" indent="-342900">
              <a:buAutoNum type="arabicPeriod"/>
            </a:pPr>
            <a:r>
              <a:rPr lang="pt-BR"/>
              <a:t>Jorge Luiz Borges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0162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789814" y="279096"/>
            <a:ext cx="69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Demais obras pesquisadas de maior interesse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1E2A23-25F0-4397-BB63-092DE6E3053B}"/>
              </a:ext>
            </a:extLst>
          </p:cNvPr>
          <p:cNvSpPr txBox="1"/>
          <p:nvPr/>
        </p:nvSpPr>
        <p:spPr>
          <a:xfrm>
            <a:off x="1555047" y="851943"/>
            <a:ext cx="3097748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pt-BR" sz="1600"/>
              <a:t>Cecília Meireles</a:t>
            </a:r>
            <a:endParaRPr lang="pt-BR"/>
          </a:p>
          <a:p>
            <a:pPr marL="342900" indent="-342900">
              <a:buAutoNum type="arabicPeriod"/>
            </a:pPr>
            <a:r>
              <a:rPr lang="pt-BR" sz="1600"/>
              <a:t>Dostoiévski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Graciliano Ramos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Hilda Hilst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Mário de Andrade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Mia Couto 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Dante 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Agostinho de </a:t>
            </a:r>
            <a:r>
              <a:rPr lang="pt-BR" sz="1600" err="1"/>
              <a:t>Hipona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Ariano Suassuna</a:t>
            </a:r>
            <a:endParaRPr lang="pt-BR" sz="1600">
              <a:cs typeface="Calibri"/>
            </a:endParaRPr>
          </a:p>
          <a:p>
            <a:pPr marL="342900" indent="-342900">
              <a:buAutoNum type="arabicPeriod"/>
            </a:pPr>
            <a:r>
              <a:rPr lang="pt-BR" sz="1600"/>
              <a:t>Alceu de Amoroso Lima</a:t>
            </a:r>
          </a:p>
          <a:p>
            <a:pPr marL="342900" indent="-342900">
              <a:buAutoNum type="arabicPeriod"/>
            </a:pPr>
            <a:r>
              <a:rPr lang="pt-BR" sz="1600">
                <a:ea typeface="+mn-lt"/>
                <a:cs typeface="+mn-lt"/>
              </a:rPr>
              <a:t>Cruz e Souza</a:t>
            </a: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Eça de Queiroz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Euclides da Cunha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Gabriel Garcia Marques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Jorge Amado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Julien Green 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Juan Rulfo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João Cabral de Melo Neto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Lars von Trier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Luís Fernando Veríssimo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Murilo Mendes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Manoel de Barros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cs typeface="Calibri"/>
              </a:rPr>
              <a:t>Mário Quintana</a:t>
            </a:r>
            <a:endParaRPr lang="en-US" sz="160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pt-BR" sz="1600">
                <a:ea typeface="+mn-lt"/>
                <a:cs typeface="+mn-lt"/>
              </a:rPr>
              <a:t>Friedrich Nietzsche</a:t>
            </a:r>
            <a:endParaRPr lang="pt-BR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904710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1E2A23-25F0-4397-BB63-092DE6E3053B}"/>
              </a:ext>
            </a:extLst>
          </p:cNvPr>
          <p:cNvSpPr txBox="1"/>
          <p:nvPr/>
        </p:nvSpPr>
        <p:spPr>
          <a:xfrm>
            <a:off x="2380215" y="1679088"/>
            <a:ext cx="5791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Trabalhos teóricos</a:t>
            </a:r>
          </a:p>
          <a:p>
            <a:endParaRPr lang="pt-BR" sz="2800" dirty="0"/>
          </a:p>
          <a:p>
            <a:r>
              <a:rPr lang="sv-SE" dirty="0"/>
              <a:t>Manzatto, 1994</a:t>
            </a:r>
            <a:endParaRPr lang="pt-BR" dirty="0"/>
          </a:p>
          <a:p>
            <a:r>
              <a:rPr lang="pt-BR" dirty="0"/>
              <a:t>Brandão, 2006</a:t>
            </a:r>
          </a:p>
          <a:p>
            <a:r>
              <a:rPr lang="pt-BR" dirty="0"/>
              <a:t>Barcellos, 2008 </a:t>
            </a:r>
          </a:p>
          <a:p>
            <a:r>
              <a:rPr lang="pt-BR" dirty="0"/>
              <a:t>Ferraz; Magalhães; Conceição, 2008</a:t>
            </a:r>
          </a:p>
          <a:p>
            <a:r>
              <a:rPr lang="sv-SE" dirty="0"/>
              <a:t>Magalhães, 2009</a:t>
            </a:r>
            <a:endParaRPr lang="pt-BR" dirty="0"/>
          </a:p>
          <a:p>
            <a:r>
              <a:rPr lang="pt-BR" dirty="0"/>
              <a:t>Conceição, 2010</a:t>
            </a:r>
          </a:p>
          <a:p>
            <a:r>
              <a:rPr lang="sv-SE" dirty="0"/>
              <a:t>Sperber, 2011</a:t>
            </a:r>
            <a:endParaRPr lang="pt-BR" dirty="0"/>
          </a:p>
          <a:p>
            <a:r>
              <a:rPr lang="sv-SE" dirty="0"/>
              <a:t>Gross, 2012</a:t>
            </a:r>
          </a:p>
          <a:p>
            <a:r>
              <a:rPr lang="sv-SE" dirty="0"/>
              <a:t>Villas </a:t>
            </a:r>
            <a:r>
              <a:rPr lang="pt-BR" dirty="0"/>
              <a:t>Boas, 2013</a:t>
            </a:r>
          </a:p>
          <a:p>
            <a:r>
              <a:rPr lang="pt-BR" dirty="0"/>
              <a:t>Bingemer, 2015</a:t>
            </a:r>
          </a:p>
          <a:p>
            <a:endParaRPr lang="pt-BR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8183113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1E2A23-25F0-4397-BB63-092DE6E3053B}"/>
              </a:ext>
            </a:extLst>
          </p:cNvPr>
          <p:cNvSpPr txBox="1"/>
          <p:nvPr/>
        </p:nvSpPr>
        <p:spPr>
          <a:xfrm>
            <a:off x="1735638" y="1739048"/>
            <a:ext cx="7753136" cy="3077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000" b="1" dirty="0"/>
              <a:t>Possíveis “tipos” ou “modelos de leitura” da produção em </a:t>
            </a:r>
            <a:r>
              <a:rPr lang="pt-BR" sz="2000" b="1" dirty="0" err="1"/>
              <a:t>Teopoética</a:t>
            </a:r>
            <a:r>
              <a:rPr lang="pt-BR" sz="2000" b="1" dirty="0"/>
              <a:t>:</a:t>
            </a:r>
          </a:p>
          <a:p>
            <a:endParaRPr lang="pt-BR" sz="2000" b="1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pt-BR" dirty="0"/>
              <a:t>Subordinação da literatura pela teologia; </a:t>
            </a:r>
          </a:p>
          <a:p>
            <a:pPr marL="342900" indent="-342900">
              <a:buAutoNum type="alphaLcParenR"/>
            </a:pPr>
            <a:r>
              <a:rPr lang="pt-BR" dirty="0"/>
              <a:t>Destaque de temas religiosos por conexões superficiais; </a:t>
            </a:r>
          </a:p>
          <a:p>
            <a:pPr marL="342900" indent="-342900">
              <a:buAutoNum type="alphaLcParenR"/>
            </a:pPr>
            <a:r>
              <a:rPr lang="pt-BR" dirty="0"/>
              <a:t>Texto bíblico considerado em sua forma literária; </a:t>
            </a:r>
          </a:p>
          <a:p>
            <a:pPr marL="342900" indent="-342900">
              <a:buAutoNum type="alphaLcParenR"/>
            </a:pPr>
            <a:r>
              <a:rPr lang="pt-BR" dirty="0"/>
              <a:t>Estudo da recepção de textos ou temas bíblicos pela literatura; </a:t>
            </a:r>
          </a:p>
          <a:p>
            <a:pPr marL="342900" indent="-342900">
              <a:buAutoNum type="alphaLcParenR"/>
            </a:pPr>
            <a:r>
              <a:rPr lang="pt-BR" dirty="0"/>
              <a:t>Literatura compreendia como “lugar teológico”; </a:t>
            </a:r>
          </a:p>
          <a:p>
            <a:pPr marL="342900" indent="-342900">
              <a:buAutoNum type="alphaLcParenR"/>
            </a:pPr>
            <a:r>
              <a:rPr lang="pt-BR" dirty="0"/>
              <a:t>Literatura como forma poética de pensar o </a:t>
            </a:r>
            <a:r>
              <a:rPr lang="pt-BR" i="1" dirty="0" err="1"/>
              <a:t>Theós</a:t>
            </a:r>
            <a:r>
              <a:rPr lang="pt-BR" dirty="0"/>
              <a:t>; </a:t>
            </a:r>
          </a:p>
          <a:p>
            <a:pPr marL="342900" indent="-342900">
              <a:buAutoNum type="alphaLcParenR"/>
            </a:pPr>
            <a:r>
              <a:rPr lang="pt-BR" dirty="0"/>
              <a:t>Consideração da forma literária como sacralidade.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3915272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1E2A23-25F0-4397-BB63-092DE6E3053B}"/>
              </a:ext>
            </a:extLst>
          </p:cNvPr>
          <p:cNvSpPr txBox="1"/>
          <p:nvPr/>
        </p:nvSpPr>
        <p:spPr>
          <a:xfrm>
            <a:off x="1735638" y="1739048"/>
            <a:ext cx="7753136" cy="30777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2000" b="1" dirty="0"/>
              <a:t>Possíveis “tipos” ou “modelos de leitura” da produção em </a:t>
            </a:r>
            <a:r>
              <a:rPr lang="pt-BR" sz="2000" b="1" dirty="0" err="1"/>
              <a:t>Teopoética</a:t>
            </a:r>
            <a:r>
              <a:rPr lang="pt-BR" sz="2000" b="1" dirty="0"/>
              <a:t>:</a:t>
            </a:r>
          </a:p>
          <a:p>
            <a:endParaRPr lang="pt-BR" sz="2000" b="1" dirty="0">
              <a:cs typeface="Calibri"/>
            </a:endParaRPr>
          </a:p>
          <a:p>
            <a:pPr marL="342900" indent="-342900">
              <a:buAutoNum type="alphaLcParenR"/>
            </a:pPr>
            <a:r>
              <a:rPr lang="pt-BR" dirty="0"/>
              <a:t>Subordinação da literatura pela teologia; </a:t>
            </a:r>
          </a:p>
          <a:p>
            <a:pPr marL="342900" indent="-342900">
              <a:buAutoNum type="alphaLcParenR"/>
            </a:pPr>
            <a:r>
              <a:rPr lang="pt-BR" dirty="0"/>
              <a:t>Destaque de temas religiosos por conexões superficiais; </a:t>
            </a:r>
          </a:p>
          <a:p>
            <a:pPr marL="342900" indent="-342900">
              <a:buAutoNum type="alphaLcParenR"/>
            </a:pPr>
            <a:r>
              <a:rPr lang="pt-BR" dirty="0"/>
              <a:t>Texto bíblico considerado em sua forma literária; </a:t>
            </a:r>
          </a:p>
          <a:p>
            <a:pPr marL="342900" indent="-342900">
              <a:buAutoNum type="alphaLcParenR"/>
            </a:pPr>
            <a:r>
              <a:rPr lang="pt-BR" dirty="0"/>
              <a:t>Estudo da recepção de textos ou temas bíblicos pela literatura; </a:t>
            </a:r>
          </a:p>
          <a:p>
            <a:pPr marL="342900" indent="-342900">
              <a:buAutoNum type="alphaLcParenR"/>
            </a:pPr>
            <a:r>
              <a:rPr lang="pt-BR" dirty="0"/>
              <a:t>Literatura compreendia como “lugar teológico”; </a:t>
            </a:r>
          </a:p>
          <a:p>
            <a:pPr marL="342900" indent="-342900">
              <a:buAutoNum type="alphaLcParenR"/>
            </a:pPr>
            <a:r>
              <a:rPr lang="pt-BR" dirty="0"/>
              <a:t>Literatura como forma poética de pensar o </a:t>
            </a:r>
            <a:r>
              <a:rPr lang="pt-BR" i="1" dirty="0" err="1"/>
              <a:t>Theós</a:t>
            </a:r>
            <a:r>
              <a:rPr lang="pt-BR" dirty="0"/>
              <a:t>; </a:t>
            </a:r>
          </a:p>
          <a:p>
            <a:pPr marL="342900" indent="-342900">
              <a:buAutoNum type="alphaLcParenR"/>
            </a:pPr>
            <a:r>
              <a:rPr lang="pt-BR" dirty="0"/>
              <a:t>Consideração da forma literária como sacralidade.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971491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99B24A-395C-4B51-B90E-D3EB1C6275B0}"/>
              </a:ext>
            </a:extLst>
          </p:cNvPr>
          <p:cNvSpPr txBox="1"/>
          <p:nvPr/>
        </p:nvSpPr>
        <p:spPr>
          <a:xfrm>
            <a:off x="2533336" y="4750667"/>
            <a:ext cx="618327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b="1" i="1" u="sng" dirty="0"/>
              <a:t>ALALITE - Sessão Brasil (2018- 2021)</a:t>
            </a:r>
            <a:endParaRPr lang="pt-BR" b="1" i="1" u="sng" dirty="0">
              <a:cs typeface="Calibri"/>
            </a:endParaRPr>
          </a:p>
          <a:p>
            <a:pPr algn="ctr"/>
            <a:r>
              <a:rPr lang="pt-BR" dirty="0"/>
              <a:t>Presidente: Alex Villas Boas (PUC PR/UCP)</a:t>
            </a:r>
            <a:endParaRPr lang="pt-BR" dirty="0">
              <a:cs typeface="Calibri"/>
            </a:endParaRPr>
          </a:p>
          <a:p>
            <a:pPr algn="ctr"/>
            <a:r>
              <a:rPr lang="pt-BR" i="1" dirty="0"/>
              <a:t>Vice-Presidente: </a:t>
            </a:r>
            <a:r>
              <a:rPr lang="pt-BR" dirty="0"/>
              <a:t>Maria Clara Bingemer (PUC Rio)</a:t>
            </a:r>
          </a:p>
        </p:txBody>
      </p:sp>
      <p:pic>
        <p:nvPicPr>
          <p:cNvPr id="7170" name="Picture 2" descr="RÃ©sultats de recherche d'images pour Â«Â alalite 2018Â Â»">
            <a:hlinkClick r:id="rId2"/>
            <a:extLst>
              <a:ext uri="{FF2B5EF4-FFF2-40B4-BE49-F238E27FC236}">
                <a16:creationId xmlns:a16="http://schemas.microsoft.com/office/drawing/2014/main" id="{EB65103E-AD98-45AA-B3EA-60070838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44" y="1048759"/>
            <a:ext cx="4062336" cy="1512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FAA56EB-0D4E-4245-ABB9-C60672C1F014}"/>
              </a:ext>
            </a:extLst>
          </p:cNvPr>
          <p:cNvSpPr txBox="1"/>
          <p:nvPr/>
        </p:nvSpPr>
        <p:spPr>
          <a:xfrm>
            <a:off x="2184582" y="2400975"/>
            <a:ext cx="646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2006</a:t>
            </a: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4050311E-3CF6-4C13-B068-0C847B878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533" y="3054636"/>
            <a:ext cx="1216354" cy="80942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34E658B-0C8D-4BB3-B2B6-4B8F1D4F0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191" y="3031252"/>
            <a:ext cx="1216354" cy="853263"/>
          </a:xfrm>
          <a:prstGeom prst="rect">
            <a:avLst/>
          </a:prstGeom>
        </p:spPr>
      </p:pic>
      <p:pic>
        <p:nvPicPr>
          <p:cNvPr id="14" name="Imagem 13" descr="Uma imagem contendo flor&#10;&#10;Descrição gerada automaticamente">
            <a:extLst>
              <a:ext uri="{FF2B5EF4-FFF2-40B4-BE49-F238E27FC236}">
                <a16:creationId xmlns:a16="http://schemas.microsoft.com/office/drawing/2014/main" id="{0A4DBACA-F822-4697-BD8B-A5F365A3EB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4964" y="3054636"/>
            <a:ext cx="1216354" cy="8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36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7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334578" y="1468069"/>
            <a:ext cx="2408622" cy="4516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Grupos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pesquisa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Teopoética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no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Brasil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(por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ordem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alfabética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6" name="Rectangle 7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39518" y="689514"/>
            <a:ext cx="687472" cy="618725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7" name="Freeform: Shape 7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551821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8" name="Freeform: Shape 7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574012" y="-184821"/>
            <a:ext cx="1827638" cy="1239290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9" name="Rectangle 7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556152" y="454414"/>
            <a:ext cx="645368" cy="5808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559831-5EC5-4B19-A908-DB41A334504C}"/>
              </a:ext>
            </a:extLst>
          </p:cNvPr>
          <p:cNvSpPr txBox="1"/>
          <p:nvPr/>
        </p:nvSpPr>
        <p:spPr>
          <a:xfrm>
            <a:off x="2886399" y="71884"/>
            <a:ext cx="7866800" cy="68579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imagem de Deus: Religião, História e Arte, Wilma </a:t>
            </a:r>
            <a:r>
              <a:rPr lang="pt-BR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Tommaso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(CR PUC SP)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Apophatiké</a:t>
            </a: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Grupo de Estudos Interdisciplinares e Mística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(PUC Rio/UFRJ/UFF), Maria Clara Bingemer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Bíblia como Literatura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(Universidade Mackenzie), João Leonel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CELTA – Centro de Estudos de Literatura, Teorias do Fenômeno Religioso e Arte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(UNICAMP/PUC SP/PUCPR/UCP/UA), Marcos Lopes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GPPRA - Grupo de Pesquisa sobre Protestantismo, Religião e Arte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(PUC Minas), Carlos Caldas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Grupo  de  Pesquisa  em  Literatura, Religião  e  Teologia –LERTE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(PUC SP/PUCPR), Antônio   Manzatto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Grupo de Estudos RELEGERE - Literatura e Religião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(UMESP), Marcelo </a:t>
            </a:r>
            <a:r>
              <a:rPr lang="pt-BR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Furlin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Grupo de pesquisa LITERE - Literatura, Teorias da Linguagem e Religião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(UMESP), Márcio </a:t>
            </a:r>
            <a:r>
              <a:rPr lang="pt-BR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Capelli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Grupo de Pesquisa Religião e Cultura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(UEPA), Douglas Rodrigues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Grupo </a:t>
            </a:r>
            <a:r>
              <a:rPr lang="pt-BR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Teopoética</a:t>
            </a: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Estudos Comparados entre Teologia e Literatura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(UFSC/UEPB), Salma  Ferraz  e  Antonio  Carlos Magalhães   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Interfaces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(FAJE), Geraldo de Mori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NERDT – Núcleo de Estudos da Religião em Dostoiévski e Tolstói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(UFJF), Jimmy Sudário.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Religião, Linguagem e Cultura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(PUC </a:t>
            </a:r>
            <a:r>
              <a:rPr lang="pt-BR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Camp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Ceci Mariani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Religião, Pluralismo e Diálogo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(PUC Minas), Antônio </a:t>
            </a:r>
            <a:r>
              <a:rPr lang="pt-BR" sz="15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Cantarella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Teopatodiceia: Espiritualidade, Cultura e Práxis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(Universidade Católica Portuguesa/ PUC PR), Alex Villas Boas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BR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GPCOR – Grupo de Pesquisa em Conhecimento, Religião e Linguagem </a:t>
            </a:r>
            <a:r>
              <a:rPr lang="pt-BR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(UFS), Joe Marçal </a:t>
            </a:r>
            <a:endParaRPr lang="pt-PT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3880" y="6115501"/>
            <a:ext cx="1345062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67" y="6453143"/>
            <a:ext cx="73341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8550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607882" y="321734"/>
            <a:ext cx="10059038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Grupos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Trabalho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(GTs)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ligados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à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Associações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Pesquisa</a:t>
            </a:r>
            <a:endParaRPr kumimoji="0" lang="en-US" sz="2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559831-5EC5-4B19-A908-DB41A334504C}"/>
              </a:ext>
            </a:extLst>
          </p:cNvPr>
          <p:cNvSpPr txBox="1"/>
          <p:nvPr/>
        </p:nvSpPr>
        <p:spPr>
          <a:xfrm>
            <a:off x="579120" y="1782981"/>
            <a:ext cx="9814559" cy="439398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SOTER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Sociedade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Ciências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ANPTECRE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Nacional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Pós-Graduação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Pesquisa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Ciências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 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Linguagens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Sentido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Diálogo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Entre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ABHR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História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Religiões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Mitologias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Crenças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Práticas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–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Ocidental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- Mito,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Rito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Cultura Material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Cultura Pop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Diversidade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Musical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Evangélicos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ABRALIC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Comparada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Linguística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Artes)</a:t>
            </a:r>
          </a:p>
          <a:p>
            <a:pPr marL="8001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Simpósio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Religiosidade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15098" y="2152292"/>
            <a:ext cx="645368" cy="5808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33520" y="1406679"/>
            <a:ext cx="2532832" cy="1145729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52463" y="5153960"/>
            <a:ext cx="2017580" cy="91265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0846" y="5752987"/>
            <a:ext cx="485578" cy="4370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HUBBLE ULTRA DEEP FIELD / NASA</a:t>
            </a:r>
          </a:p>
        </p:txBody>
      </p:sp>
    </p:spTree>
    <p:extLst>
      <p:ext uri="{BB962C8B-B14F-4D97-AF65-F5344CB8AC3E}">
        <p14:creationId xmlns:p14="http://schemas.microsoft.com/office/powerpoint/2010/main" val="32986142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5" name="Rectangle 15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607882" y="5349"/>
            <a:ext cx="9785797" cy="704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Grupos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pesquisa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Teopoética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 outros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países</a:t>
            </a:r>
            <a:endParaRPr kumimoji="0" lang="en-US" sz="28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559831-5EC5-4B19-A908-DB41A334504C}"/>
              </a:ext>
            </a:extLst>
          </p:cNvPr>
          <p:cNvSpPr txBox="1"/>
          <p:nvPr/>
        </p:nvSpPr>
        <p:spPr>
          <a:xfrm>
            <a:off x="162034" y="646873"/>
            <a:ext cx="10634282" cy="63780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Arts, Religion, Culture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2"/>
              </a:rPr>
              <a:t>(ARC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USA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Arts, Literature and Religion Section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American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Academy of Religion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Christian Literary Studies Group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CLSG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Corpus Christ College,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 Society for Religion, Literature and Culture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ISRLC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UK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Study Group “Religion &amp; Literature”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ISGRL)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Freie Universität Berlin e Harvard University 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Mitografias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-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Centro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Línguas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(CLLC) da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Universidade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Aveiro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Power of the Word Project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London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Raymund Schwager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–Lectures on Religion and Politics,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Universität Innsbruck 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SARTS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Society for the Arts in Religious and Theological Studies, Society of Biblical Literature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Seminario de Literatura y Fe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(1929-2007)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Letras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(Puc-Chile)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Seminario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Interdisciplinario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Permanente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Estética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</a:t>
            </a:r>
            <a:r>
              <a:rPr kumimoji="0" lang="en-US" sz="16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Teología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SIPLET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Instituto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Investigaciones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Teológicas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la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Facultad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Teología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Pontificia Universidad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Católica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Argentina (UCA)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SOLAR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Scholars of Literature and Religion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 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Rivendell Center for Theology and the Arts, Yale University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3"/>
              </a:rPr>
              <a:t>Teotopias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Centro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Investigação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Teologia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Estudos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Religião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CITER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Cátedra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Poesia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 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Transcendência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Sophia de Mello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Breyner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Andresen,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Universidade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Católica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Portuguesa (UCP)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5"/>
              </a:rPr>
              <a:t>The Centre for Studies in the Visual Culture of Religion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School of Art,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Aberystwyth University/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Theology, Religious Studies and Islamic Studies,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Lampeter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6"/>
              </a:rPr>
              <a:t>The Queen Mary Centre for Religion and Literature in English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7"/>
              </a:rPr>
              <a:t>The Salzburg Institute of Religion, Culture and the Arts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8"/>
              </a:rPr>
              <a:t>Theologie und Literatur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Universität Tübingen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506" name="Rectangle 15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15098" y="2152292"/>
            <a:ext cx="645368" cy="5808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7" name="Isosceles Triangle 15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33520" y="1406679"/>
            <a:ext cx="2532832" cy="1145729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8" name="Isosceles Triangle 16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52463" y="5153960"/>
            <a:ext cx="2017580" cy="91265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09" name="Rectangle 16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0846" y="5752987"/>
            <a:ext cx="485578" cy="4370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50235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73BDDE-1A0A-41F3-A049-6D411DD60E03}"/>
              </a:ext>
            </a:extLst>
          </p:cNvPr>
          <p:cNvSpPr txBox="1"/>
          <p:nvPr/>
        </p:nvSpPr>
        <p:spPr>
          <a:xfrm>
            <a:off x="579120" y="321734"/>
            <a:ext cx="9814559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Periódicos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Científicos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Teopoética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(por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ordem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alfabética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559831-5EC5-4B19-A908-DB41A334504C}"/>
              </a:ext>
            </a:extLst>
          </p:cNvPr>
          <p:cNvSpPr txBox="1"/>
          <p:nvPr/>
        </p:nvSpPr>
        <p:spPr>
          <a:xfrm>
            <a:off x="492811" y="1394691"/>
            <a:ext cx="9814559" cy="53716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ARTS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 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Arts in Religious and Theological Studies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Blackbird: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Online Journal of Literature and the Arts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Christianity &amp; Literature Journal</a:t>
            </a: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Imaginatio et Ratio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 Journal of Theology and the Arts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for Cultural and Religious Theory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JCRT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Journal for Religion Film and Media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JRFM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Journal of Religion and Film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Journal of Religion and Literature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/>
              </a:rPr>
              <a:t>Literature and Theology: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International Journal of Religion, Culture and Theory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1"/>
              </a:rPr>
              <a:t>Material Religion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The Journal of Objects, Art and Belief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2"/>
              </a:rPr>
              <a:t>Religion and the Arts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  <a:hlinkClick r:id="rId13"/>
              </a:rPr>
              <a:t>Symphilologus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4"/>
              </a:rPr>
              <a:t>Teoliterária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Brasileira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Literaturas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Teologias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5"/>
              </a:rPr>
              <a:t>The Glass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CLSG Journal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6"/>
              </a:rPr>
              <a:t>The Journal of Religion and Popular Culture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7"/>
              </a:rPr>
              <a:t>Theopoetics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 Journal of Theological Imagination, Literature, Embodiment and Aesthetics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15098" y="2152292"/>
            <a:ext cx="645368" cy="580831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33520" y="1406679"/>
            <a:ext cx="2532832" cy="1145729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52463" y="5153960"/>
            <a:ext cx="2017580" cy="912654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0846" y="5752987"/>
            <a:ext cx="485578" cy="4370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047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5" name="CaixaDeTexto 4">
            <a:extLst>
              <a:ext uri="{FF2B5EF4-FFF2-40B4-BE49-F238E27FC236}">
                <a16:creationId xmlns:a16="http://schemas.microsoft.com/office/drawing/2014/main" id="{FCB269E9-E842-48D2-A3CC-E259A2347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44" y="640081"/>
            <a:ext cx="2779222" cy="5257799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38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2060" y="484632"/>
            <a:ext cx="7316114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 descr="Uma imagem contendo captura de tela&#10;&#10;Descrição gerada com alta confiança">
            <a:extLst>
              <a:ext uri="{FF2B5EF4-FFF2-40B4-BE49-F238E27FC236}">
                <a16:creationId xmlns:a16="http://schemas.microsoft.com/office/drawing/2014/main" id="{E8337C86-C1D9-4870-BA5C-57F67C70C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54"/>
          <a:stretch/>
        </p:blipFill>
        <p:spPr>
          <a:xfrm>
            <a:off x="3656667" y="942538"/>
            <a:ext cx="6446900" cy="4808332"/>
          </a:xfrm>
          <a:prstGeom prst="rect">
            <a:avLst/>
          </a:prstGeom>
          <a:effectLst/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86F7B69-615B-4689-AE1C-FEE88D4652FD}"/>
              </a:ext>
            </a:extLst>
          </p:cNvPr>
          <p:cNvSpPr txBox="1"/>
          <p:nvPr/>
        </p:nvSpPr>
        <p:spPr>
          <a:xfrm>
            <a:off x="194872" y="640081"/>
            <a:ext cx="2693287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1800" dirty="0"/>
              <a:t>129 pesquisadores </a:t>
            </a:r>
          </a:p>
          <a:p>
            <a:r>
              <a:rPr lang="pt-BR" sz="1800" dirty="0"/>
              <a:t>72% doutores (3/4)</a:t>
            </a:r>
          </a:p>
          <a:p>
            <a:r>
              <a:rPr lang="pt-BR" sz="1800" dirty="0"/>
              <a:t>1175 Títulos</a:t>
            </a:r>
          </a:p>
          <a:p>
            <a:r>
              <a:rPr lang="pt-BR" sz="1800" dirty="0"/>
              <a:t>+ de 100 dissertações </a:t>
            </a:r>
          </a:p>
          <a:p>
            <a:r>
              <a:rPr lang="pt-BR" sz="1800" dirty="0"/>
              <a:t>e teses na área</a:t>
            </a:r>
          </a:p>
          <a:p>
            <a:r>
              <a:rPr lang="pt-BR" dirty="0"/>
              <a:t>(</a:t>
            </a:r>
            <a:r>
              <a:rPr lang="pt-BR" dirty="0" err="1"/>
              <a:t>Cantarela</a:t>
            </a:r>
            <a:r>
              <a:rPr lang="pt-BR" dirty="0"/>
              <a:t> , 2017)</a:t>
            </a:r>
            <a:endParaRPr lang="pt-BR" sz="1800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0FABAED-7437-4A62-B459-97325573D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380" y="867244"/>
            <a:ext cx="7710590" cy="48079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6581A78-2F13-4F34-BCF8-A83F698A0029}"/>
              </a:ext>
            </a:extLst>
          </p:cNvPr>
          <p:cNvSpPr txBox="1"/>
          <p:nvPr/>
        </p:nvSpPr>
        <p:spPr>
          <a:xfrm>
            <a:off x="2201895" y="5766837"/>
            <a:ext cx="296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1/5 – doutores antes de 2000</a:t>
            </a:r>
          </a:p>
        </p:txBody>
      </p:sp>
    </p:spTree>
    <p:extLst>
      <p:ext uri="{BB962C8B-B14F-4D97-AF65-F5344CB8AC3E}">
        <p14:creationId xmlns:p14="http://schemas.microsoft.com/office/powerpoint/2010/main" val="13587799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BA758C5-A0B5-499B-B0E7-23961E2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6" y="6227764"/>
            <a:ext cx="471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HUBBLE ULTRA DEEP FIELD / NASA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9D162D-707C-4EF9-87B4-51BB1338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79" y="618088"/>
            <a:ext cx="7835841" cy="52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4307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1222</Words>
  <Application>Microsoft Office PowerPoint</Application>
  <PresentationFormat>Personalizar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Villas Boas</dc:creator>
  <cp:lastModifiedBy>Alex Villas Boas</cp:lastModifiedBy>
  <cp:revision>6</cp:revision>
  <dcterms:created xsi:type="dcterms:W3CDTF">2020-09-02T16:14:55Z</dcterms:created>
  <dcterms:modified xsi:type="dcterms:W3CDTF">2020-09-02T19:14:22Z</dcterms:modified>
</cp:coreProperties>
</file>