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280" autoAdjust="0"/>
  </p:normalViewPr>
  <p:slideViewPr>
    <p:cSldViewPr snapToGrid="0">
      <p:cViewPr varScale="1">
        <p:scale>
          <a:sx n="62" d="100"/>
          <a:sy n="62" d="100"/>
        </p:scale>
        <p:origin x="13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revistas.pucsp.br/index.php/culturateo/article/view/rct.v0i86.2604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lattes.cnpq.br/693559949576285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lattes.cnpq.br/6935599495762856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lattes.cnpq.br/6935599495762856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lattes.cnpq.br/693559949576285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450353"/>
          </a:xfrm>
        </p:spPr>
        <p:txBody>
          <a:bodyPr>
            <a:normAutofit/>
          </a:bodyPr>
          <a:lstStyle/>
          <a:p>
            <a:r>
              <a:rPr lang="pt-BR" sz="4000" dirty="0"/>
              <a:t>Seminário ALALITE Brasil - 2020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17779" y="3531204"/>
            <a:ext cx="8637073" cy="977621"/>
          </a:xfrm>
        </p:spPr>
        <p:txBody>
          <a:bodyPr>
            <a:noAutofit/>
          </a:bodyPr>
          <a:lstStyle/>
          <a:p>
            <a:r>
              <a:rPr lang="pt-BR" sz="2400" dirty="0"/>
              <a:t>Grupo de pesquisa Religião, linguagem e CULTURA</a:t>
            </a:r>
          </a:p>
          <a:p>
            <a:r>
              <a:rPr lang="pt-BR" dirty="0"/>
              <a:t>PROGRAMA DE PÓS-GRADUAÇÃO EM CIÊNCIAS DA RELIGIÃO</a:t>
            </a:r>
            <a:br>
              <a:rPr lang="pt-BR" dirty="0"/>
            </a:br>
            <a:r>
              <a:rPr lang="pt-BR" dirty="0"/>
              <a:t>DA PUC-CAMPINAS</a:t>
            </a:r>
          </a:p>
        </p:txBody>
      </p:sp>
    </p:spTree>
    <p:extLst>
      <p:ext uri="{BB962C8B-B14F-4D97-AF65-F5344CB8AC3E}">
        <p14:creationId xmlns:p14="http://schemas.microsoft.com/office/powerpoint/2010/main" val="866979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Mística e poesia no testemunho de mulheres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79283" y="1910055"/>
            <a:ext cx="9775570" cy="1460162"/>
          </a:xfrm>
        </p:spPr>
        <p:txBody>
          <a:bodyPr/>
          <a:lstStyle/>
          <a:p>
            <a:r>
              <a:rPr lang="pt-BR" sz="2400" dirty="0"/>
              <a:t>Marguerite </a:t>
            </a:r>
            <a:r>
              <a:rPr lang="pt-BR" sz="2400" dirty="0" err="1"/>
              <a:t>Porete</a:t>
            </a:r>
            <a:r>
              <a:rPr lang="pt-BR" sz="2400" dirty="0"/>
              <a:t> (1250 -1310) – “Mística como crítica”</a:t>
            </a:r>
          </a:p>
          <a:p>
            <a:endParaRPr lang="pt-BR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279282" y="2939143"/>
            <a:ext cx="9775571" cy="13676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Violeta Parra (1917-1967) – “Sinais de transcendência na arte de mulheres latino-americanas”</a:t>
            </a: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279280" y="4306780"/>
            <a:ext cx="9775573" cy="1257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/>
              <a:t>Sophia de Mello Breyner Andresen (1919-2004) – “Pensamento feminino: Mística, poesia e teologia”.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251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Mística e poesia no testemunho de mulheres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79283" y="1910055"/>
            <a:ext cx="6649871" cy="1415853"/>
          </a:xfrm>
        </p:spPr>
        <p:txBody>
          <a:bodyPr/>
          <a:lstStyle/>
          <a:p>
            <a:r>
              <a:rPr lang="pt-BR" dirty="0"/>
              <a:t>Marguerite </a:t>
            </a:r>
            <a:r>
              <a:rPr lang="pt-BR" dirty="0" err="1"/>
              <a:t>Porete</a:t>
            </a:r>
            <a:r>
              <a:rPr lang="pt-BR" dirty="0"/>
              <a:t> (1250 -1310) – “Mística como crítica”</a:t>
            </a:r>
          </a:p>
          <a:p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0228" y="2787797"/>
            <a:ext cx="3262218" cy="3051300"/>
          </a:xfrm>
          <a:prstGeom prst="rect">
            <a:avLst/>
          </a:prstGeom>
        </p:spPr>
      </p:pic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872446" y="2696357"/>
            <a:ext cx="6805748" cy="314274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MARIANI, Ceci Maria Costa Baptista . </a:t>
            </a:r>
            <a:r>
              <a:rPr lang="pt-BR" i="1" dirty="0"/>
              <a:t>Mística e poesia trovadoresca na obra O Espelho das Almas Simples, de Marguerite </a:t>
            </a:r>
            <a:r>
              <a:rPr lang="pt-BR" i="1" dirty="0" err="1"/>
              <a:t>Porete</a:t>
            </a:r>
            <a:r>
              <a:rPr lang="pt-BR" i="1" dirty="0"/>
              <a:t>. </a:t>
            </a:r>
            <a:r>
              <a:rPr lang="pt-BR" dirty="0"/>
              <a:t>(texto encaminhado para publicação em livro do Congresso Internacional "Um Reino de Mulheres: expressões Literárias, culturais e artísticas </a:t>
            </a:r>
            <a:r>
              <a:rPr lang="pt-BR" dirty="0" err="1"/>
              <a:t>nasinstituições</a:t>
            </a:r>
            <a:r>
              <a:rPr lang="pt-BR" dirty="0"/>
              <a:t> monástico-conventuais femininas).</a:t>
            </a:r>
          </a:p>
          <a:p>
            <a:r>
              <a:rPr lang="pt-BR" dirty="0"/>
              <a:t>MARIANI, Ceci Maria Costa Baptista; AMARAL, Maria José Caldeira do. </a:t>
            </a:r>
            <a:r>
              <a:rPr lang="pt-BR" i="1" dirty="0"/>
              <a:t>A mística como crítica nas narrativas de mulheres medievais</a:t>
            </a:r>
            <a:r>
              <a:rPr lang="pt-BR" dirty="0"/>
              <a:t>. Revista de Cultura Teológica, v. XXIII, p. 85-107, 2015. </a:t>
            </a:r>
            <a:r>
              <a:rPr lang="pt-BR" u="sng" dirty="0">
                <a:hlinkClick r:id="rId3"/>
              </a:rPr>
              <a:t>https://revistas.pucsp.br/index.php/culturateo/article/view/rct.v0i86.26041</a:t>
            </a:r>
            <a:endParaRPr lang="pt-BR" u="sng" dirty="0"/>
          </a:p>
          <a:p>
            <a:r>
              <a:rPr lang="pt-BR" dirty="0"/>
              <a:t>MARIANI, Ceci Maria Costa Baptista. Marguerite </a:t>
            </a:r>
            <a:r>
              <a:rPr lang="pt-BR" dirty="0" err="1"/>
              <a:t>Porete</a:t>
            </a:r>
            <a:r>
              <a:rPr lang="pt-BR" dirty="0"/>
              <a:t>. In: BINGEMER, M.C.; PINHEIRO, M. R.. </a:t>
            </a:r>
            <a:r>
              <a:rPr lang="pt-BR" i="1" dirty="0"/>
              <a:t>Narrativas Místicas</a:t>
            </a:r>
            <a:r>
              <a:rPr lang="pt-BR" dirty="0"/>
              <a:t>: Antologias de textos místicos da história do cristianismo. São Paulo, </a:t>
            </a:r>
            <a:r>
              <a:rPr lang="pt-BR" dirty="0" err="1"/>
              <a:t>Paulus</a:t>
            </a:r>
            <a:r>
              <a:rPr lang="pt-BR" dirty="0"/>
              <a:t>, 2016.</a:t>
            </a:r>
          </a:p>
          <a:p>
            <a:r>
              <a:rPr lang="pt-BR" dirty="0"/>
              <a:t>MARIANI, Ceci Maria Costa Baptista. Marguerite </a:t>
            </a:r>
            <a:r>
              <a:rPr lang="pt-BR" dirty="0" err="1"/>
              <a:t>Porete</a:t>
            </a:r>
            <a:r>
              <a:rPr lang="pt-BR" dirty="0"/>
              <a:t>, mística e teóloga do século XIII. In: TEIXEIRA, Faustino. (Org.). Caminhos da mística. 1ed. São Paulo: Paulinas, 2012, v. , p. 75-111</a:t>
            </a:r>
          </a:p>
        </p:txBody>
      </p:sp>
    </p:spTree>
    <p:extLst>
      <p:ext uri="{BB962C8B-B14F-4D97-AF65-F5344CB8AC3E}">
        <p14:creationId xmlns:p14="http://schemas.microsoft.com/office/powerpoint/2010/main" val="1157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Mística e poesia no testemunho de mulheres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451579" y="2142309"/>
            <a:ext cx="10567549" cy="15113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Violeta Parra (1917-1967) – “Sinais de transcendência na arte de mulheres latino-americanas”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19" y="3070656"/>
            <a:ext cx="3532067" cy="2350430"/>
          </a:xfrm>
          <a:prstGeom prst="rect">
            <a:avLst/>
          </a:prstGeom>
        </p:spPr>
      </p:pic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5329646" y="2978331"/>
            <a:ext cx="6309360" cy="25995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MARIANI, Ceci Maria Costa Baptista; RIBEIRO, Claudio de Oliveira; CAMPOS, Breno Martins. </a:t>
            </a:r>
            <a:r>
              <a:rPr lang="pt-BR" i="1" dirty="0"/>
              <a:t>Vozes poéticas na escuta da fragilidade dos pobres: contribuições para uma reflexão teológica sobre a mística em diálogo com a poesia de Violeta Parra.</a:t>
            </a:r>
            <a:r>
              <a:rPr lang="pt-BR" dirty="0"/>
              <a:t> (Artigo aprovado para publicação na Revista </a:t>
            </a:r>
            <a:r>
              <a:rPr lang="pt-BR" dirty="0" err="1"/>
              <a:t>Teoliterária</a:t>
            </a:r>
            <a:r>
              <a:rPr lang="pt-B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8952783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Mística e poesia no testemunho de mulheres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9033" y="2843756"/>
            <a:ext cx="1771650" cy="2581275"/>
          </a:xfrm>
          <a:prstGeom prst="rect">
            <a:avLst/>
          </a:prstGeom>
        </p:spPr>
      </p:pic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451578" y="1937274"/>
            <a:ext cx="9603275" cy="14107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Sophia de Mello Breyner Andresen (1919-2004) – “Pensamento feminino: Mística, poesia e teologia”.</a:t>
            </a:r>
          </a:p>
          <a:p>
            <a:endParaRPr lang="pt-BR" dirty="0"/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2194560" y="3043646"/>
            <a:ext cx="6158354" cy="17504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/>
              <a:t>MARIANI, Ceci Maria Costa Baptista. </a:t>
            </a:r>
            <a:r>
              <a:rPr lang="pt-BR" i="1" dirty="0"/>
              <a:t>Das fontes ao anseio de justiça</a:t>
            </a:r>
            <a:r>
              <a:rPr lang="pt-BR" dirty="0"/>
              <a:t>: Contemplação poética e mística em Sophia de Mello Breyner Andresen</a:t>
            </a:r>
          </a:p>
          <a:p>
            <a:pPr algn="just"/>
            <a:r>
              <a:rPr lang="pt-BR" dirty="0"/>
              <a:t>(Artigo em preparação).</a:t>
            </a:r>
          </a:p>
        </p:txBody>
      </p:sp>
    </p:spTree>
    <p:extLst>
      <p:ext uri="{BB962C8B-B14F-4D97-AF65-F5344CB8AC3E}">
        <p14:creationId xmlns:p14="http://schemas.microsoft.com/office/powerpoint/2010/main" val="1197662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200" dirty="0"/>
              <a:t>Da POLISSEMIA DA LINGUAGEM RELIGIOSA</a:t>
            </a:r>
            <a:br>
              <a:rPr lang="pt-BR" sz="3200" dirty="0"/>
            </a:br>
            <a:r>
              <a:rPr lang="pt-BR" sz="3200" dirty="0"/>
              <a:t>AO FUNDAMENTALISMO MONOSSÊMICO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000" dirty="0"/>
              <a:t>Breno Martins Campos</a:t>
            </a:r>
          </a:p>
        </p:txBody>
      </p:sp>
    </p:spTree>
    <p:extLst>
      <p:ext uri="{BB962C8B-B14F-4D97-AF65-F5344CB8AC3E}">
        <p14:creationId xmlns:p14="http://schemas.microsoft.com/office/powerpoint/2010/main" val="3342400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ORIGEM E DESCENDÊNCIA DO FUNDAMENTALISMO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79283" y="1910055"/>
            <a:ext cx="10576386" cy="1415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Frente às contribuições do campo científico ao estudo da Bíblia e da vida, o fundamentalismo se fechou a qualquer diálogo, segundo um esquema próprio de aprisionamento da verdade.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682359" y="3120689"/>
            <a:ext cx="7173310" cy="25608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b="1" dirty="0">
                <a:hlinkClick r:id="rId2"/>
              </a:rPr>
              <a:t>CAMPOS, B. M.</a:t>
            </a:r>
            <a:r>
              <a:rPr lang="pt-BR" dirty="0"/>
              <a:t> Fundamentalismo protestante: a invenção de uma tradição exclusivista na Modernidade. </a:t>
            </a:r>
            <a:r>
              <a:rPr lang="pt-BR" i="1" dirty="0"/>
              <a:t>Revista Brasileira de História das Religiões</a:t>
            </a:r>
            <a:r>
              <a:rPr lang="pt-BR" dirty="0"/>
              <a:t>, v. I, p. 1-10, 2008.</a:t>
            </a:r>
          </a:p>
          <a:p>
            <a:pPr marL="0" indent="0">
              <a:buNone/>
            </a:pPr>
            <a:r>
              <a:rPr lang="pt-BR" b="1" dirty="0">
                <a:hlinkClick r:id="rId2"/>
              </a:rPr>
              <a:t>CAMPOS, B. M.</a:t>
            </a:r>
            <a:r>
              <a:rPr lang="pt-BR" dirty="0"/>
              <a:t> Origem e descendência do fundamentalismo protestante: o darwinismo em The Fundamentals. </a:t>
            </a:r>
            <a:r>
              <a:rPr lang="pt-BR" i="1" dirty="0"/>
              <a:t>PLURA, Revista de Estudos de Religião</a:t>
            </a:r>
            <a:r>
              <a:rPr lang="pt-BR" dirty="0"/>
              <a:t>, v. 5, p. 34-53, 2014.</a:t>
            </a:r>
          </a:p>
          <a:p>
            <a:pPr marL="0" indent="0">
              <a:buNone/>
            </a:pPr>
            <a:r>
              <a:rPr lang="pt-BR" b="1" dirty="0">
                <a:hlinkClick r:id="rId2"/>
              </a:rPr>
              <a:t>CAMPOS, B. M.</a:t>
            </a:r>
            <a:r>
              <a:rPr lang="pt-BR" dirty="0"/>
              <a:t> SALLES, W. F. Apresentação - O fundamentalismo religioso como aprisionamento da verdade. In: Breno Martins Campos; Walter Ferreira Salles. (Org.). </a:t>
            </a:r>
            <a:r>
              <a:rPr lang="pt-BR" i="1" dirty="0"/>
              <a:t>Fundamentalismos religiosos</a:t>
            </a:r>
            <a:r>
              <a:rPr lang="pt-BR" dirty="0"/>
              <a:t>: três abordagens distintas e complementares. São Paulo: Fonte Editorial, 2017. p. 11-20.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9" y="3382209"/>
            <a:ext cx="2262351" cy="1919289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451579" y="5419975"/>
            <a:ext cx="31165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100" i="1" dirty="0"/>
              <a:t>The Fundamentals</a:t>
            </a:r>
            <a:r>
              <a:rPr lang="pt-BR" sz="1100" dirty="0"/>
              <a:t>: a Testimony to the Truth</a:t>
            </a:r>
            <a:endParaRPr lang="pt-BR" sz="1100" i="1" dirty="0"/>
          </a:p>
        </p:txBody>
      </p:sp>
    </p:spTree>
    <p:extLst>
      <p:ext uri="{BB962C8B-B14F-4D97-AF65-F5344CB8AC3E}">
        <p14:creationId xmlns:p14="http://schemas.microsoft.com/office/powerpoint/2010/main" val="19762350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938" y="804519"/>
            <a:ext cx="10058399" cy="1049235"/>
          </a:xfrm>
        </p:spPr>
        <p:txBody>
          <a:bodyPr>
            <a:normAutofit fontScale="90000"/>
          </a:bodyPr>
          <a:lstStyle/>
          <a:p>
            <a:r>
              <a:rPr lang="pt-BR" dirty="0"/>
              <a:t>A linhagem do fundamentalismo protestante no século XX: das raízes às últimas ramificações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6841" y="1894289"/>
            <a:ext cx="11508828" cy="141585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dirty="0"/>
              <a:t>Fundamentalismo é hoje uma palavra polissêmica, que permite a classificação de movimentos no campo religioso e fora dele. Nem todas as pessoas, mesmo dentre aquelas que utilizam o termo, conhecem sua origem teológica e social no interior do protestantismo conservador estadunidense do final do século XIX e início do XX.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462413" y="3358560"/>
            <a:ext cx="9393256" cy="25377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pt-BR" sz="1100" b="1" dirty="0">
                <a:hlinkClick r:id="rId2" tooltip="Clique para visualizar o currículo"/>
              </a:rPr>
              <a:t>CAMPOS, B. M.</a:t>
            </a:r>
            <a:r>
              <a:rPr lang="pt-BR" sz="1100" dirty="0"/>
              <a:t> Fora do fundamentalismo não há salvação: teologia e política no século XX. </a:t>
            </a:r>
            <a:r>
              <a:rPr lang="pt-BR" sz="1100" i="1" dirty="0"/>
              <a:t>Estudos Teológicos</a:t>
            </a:r>
            <a:r>
              <a:rPr lang="pt-BR" sz="1100" dirty="0"/>
              <a:t>, v. 55, p. 116-129, 2015.</a:t>
            </a:r>
          </a:p>
          <a:p>
            <a:pPr marL="0" indent="0" fontAlgn="base">
              <a:buNone/>
            </a:pPr>
            <a:r>
              <a:rPr lang="pt-BR" sz="1100" b="1" dirty="0">
                <a:hlinkClick r:id="rId2" tooltip="Clique para visualizar o currículo"/>
              </a:rPr>
              <a:t>CAMPOS, B. M.</a:t>
            </a:r>
            <a:r>
              <a:rPr lang="pt-BR" sz="1100" dirty="0"/>
              <a:t> A linhagem do fundamentalismo protestante no século XX: das raízes às últimas ramificações. </a:t>
            </a:r>
            <a:r>
              <a:rPr lang="pt-BR" sz="1100" i="1" dirty="0"/>
              <a:t>Interações</a:t>
            </a:r>
            <a:r>
              <a:rPr lang="pt-BR" sz="1100" dirty="0"/>
              <a:t>: Cultura e Comunidade (Uberlândia. Online), v. 9, p. 469-484, 2015.</a:t>
            </a:r>
          </a:p>
          <a:p>
            <a:pPr marL="0" indent="0" fontAlgn="base">
              <a:buNone/>
            </a:pPr>
            <a:r>
              <a:rPr lang="pt-BR" sz="1100" b="1" dirty="0">
                <a:hlinkClick r:id="rId2"/>
              </a:rPr>
              <a:t>CAMPOS, B. M.</a:t>
            </a:r>
            <a:r>
              <a:rPr lang="pt-BR" sz="1100" dirty="0"/>
              <a:t>; PEDRON, C. C. O futuro a Deus pertence: mas Scofield antecipou como vai ser. </a:t>
            </a:r>
            <a:r>
              <a:rPr lang="pt-BR" sz="1100" i="1" dirty="0"/>
              <a:t>Contemplação</a:t>
            </a:r>
            <a:r>
              <a:rPr lang="pt-BR" sz="1100" dirty="0"/>
              <a:t>: Revista Acadêmica de Filosofia e Teologia da Faculdade João Paulo II, v. 13, p. 96-112, 2016.</a:t>
            </a:r>
          </a:p>
          <a:p>
            <a:pPr marL="0" indent="0" fontAlgn="base">
              <a:buNone/>
            </a:pPr>
            <a:r>
              <a:rPr lang="pt-BR" sz="1100" b="1" dirty="0">
                <a:hlinkClick r:id="rId2"/>
              </a:rPr>
              <a:t>CAMPOS, B. M.</a:t>
            </a:r>
            <a:r>
              <a:rPr lang="pt-BR" sz="1100" dirty="0"/>
              <a:t> A verdade ao pé da página: a Bíblia de Scofield e sua influência dispensacionalista no fundamentalismo protestante. In: Leandro Thomaz de Almeida. (Org.). </a:t>
            </a:r>
            <a:r>
              <a:rPr lang="pt-BR" sz="1100" i="1" dirty="0"/>
              <a:t>Rostos do fundamentalismo</a:t>
            </a:r>
            <a:r>
              <a:rPr lang="pt-BR" sz="1100" dirty="0"/>
              <a:t>: abordagens histórico-críticas. São Paulo: Edições Terceira Via, 2017.  p. 49-81.</a:t>
            </a:r>
          </a:p>
          <a:p>
            <a:pPr marL="0" indent="0" fontAlgn="base">
              <a:buNone/>
            </a:pPr>
            <a:r>
              <a:rPr lang="pt-BR" sz="1100" b="1" dirty="0">
                <a:hlinkClick r:id="rId2"/>
              </a:rPr>
              <a:t>CAMPOS, B. M.</a:t>
            </a:r>
            <a:r>
              <a:rPr lang="pt-BR" sz="1100" b="1" dirty="0"/>
              <a:t>;</a:t>
            </a:r>
            <a:r>
              <a:rPr lang="pt-BR" sz="1100" dirty="0"/>
              <a:t> ROCHA, A. B. B. Aproximações e distanciamentos entre fundamentalismo e pré-milenarismo: por uma tipologia do protestantismo a incluir John Gresham Machen. </a:t>
            </a:r>
            <a:r>
              <a:rPr lang="pt-BR" sz="1100" i="1" dirty="0"/>
              <a:t>Caminhando</a:t>
            </a:r>
            <a:r>
              <a:rPr lang="pt-BR" sz="1100" dirty="0"/>
              <a:t> (São Bernardo do Campo), v. 24, p. 193-213, 2019.</a:t>
            </a:r>
          </a:p>
        </p:txBody>
      </p:sp>
      <p:pic>
        <p:nvPicPr>
          <p:cNvPr id="1026" name="Picture 2" descr="The Fundamentals for the Twenty-First Century : Examining the Crucial  Issues of the Christian Faith by Mal Couch (2000, Hardcover) for sale  online | eB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90" y="3325908"/>
            <a:ext cx="1611074" cy="257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524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841" y="308052"/>
            <a:ext cx="11508827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O espírito e a letra do fundamentalismo protestante</a:t>
            </a:r>
            <a:br>
              <a:rPr lang="pt-BR" dirty="0"/>
            </a:br>
            <a:r>
              <a:rPr lang="pt-BR" dirty="0"/>
              <a:t>+</a:t>
            </a:r>
            <a:br>
              <a:rPr lang="pt-BR" dirty="0"/>
            </a:br>
            <a:r>
              <a:rPr lang="pt-BR" dirty="0"/>
              <a:t>O testemunho da verdade no mundo contemporâneo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6841" y="1878523"/>
            <a:ext cx="11508828" cy="14158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700" dirty="0"/>
              <a:t>O fundamentalismo religioso é, hoje, um tema acerca do qual as ciências da religião e a teologia não podem se calar. Classificações ou definições do fundamentalismo nas variegadas formas de sua manifestação são um desafio urgente à produção acadêmica na interface do que fazem cientistas da religião, teólogas e teólogos.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144111" y="3334911"/>
            <a:ext cx="9711558" cy="25377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pt-BR" sz="1100" b="1" dirty="0">
                <a:hlinkClick r:id="rId2"/>
              </a:rPr>
              <a:t>CAMPOS, B. M.</a:t>
            </a:r>
            <a:r>
              <a:rPr lang="pt-BR" sz="1100" dirty="0"/>
              <a:t> Fundamentalismo religioso e migração: um ensaio sobre mísseis e missionários no mundo contemporâneo. In: Alberto da Silva Moreira. (Org.). </a:t>
            </a:r>
            <a:r>
              <a:rPr lang="pt-BR" sz="1100" i="1" dirty="0"/>
              <a:t>Religião, migração e mobilidade urbana</a:t>
            </a:r>
            <a:r>
              <a:rPr lang="pt-BR" sz="1100" dirty="0"/>
              <a:t>. Goiânia - GO: Ed. PUC Goiás, 2017. p. 109-124.</a:t>
            </a:r>
          </a:p>
          <a:p>
            <a:pPr marL="0" indent="0" fontAlgn="base">
              <a:buNone/>
            </a:pPr>
            <a:r>
              <a:rPr lang="pt-BR" sz="1100" b="1" dirty="0">
                <a:hlinkClick r:id="rId2"/>
              </a:rPr>
              <a:t>CAMPOS, B. M.</a:t>
            </a:r>
            <a:r>
              <a:rPr lang="pt-BR" sz="1100" dirty="0"/>
              <a:t>; SILVA, S. I. As várias faces do fundamentalismo protestante no Brasil: por uma discussão terminológica e conceitual. </a:t>
            </a:r>
            <a:r>
              <a:rPr lang="pt-BR" sz="1100" i="1" dirty="0"/>
              <a:t>Protestantismo em Revista</a:t>
            </a:r>
            <a:r>
              <a:rPr lang="pt-BR" sz="1100" dirty="0"/>
              <a:t>, v. 43, p. 03-19, 2017.</a:t>
            </a:r>
          </a:p>
          <a:p>
            <a:pPr marL="0" indent="0" fontAlgn="base">
              <a:buNone/>
            </a:pPr>
            <a:r>
              <a:rPr lang="pt-BR" sz="1100" b="1" dirty="0">
                <a:hlinkClick r:id="rId2" tooltip="Clique para visualizar o currículo"/>
              </a:rPr>
              <a:t>CAMPOS, B. M.</a:t>
            </a:r>
            <a:r>
              <a:rPr lang="pt-BR" sz="1100" dirty="0"/>
              <a:t>; MELO, B. S. V.  Modernidade secular e romanização: o fortalecimento do catolicismo popular no Brasil. </a:t>
            </a:r>
            <a:r>
              <a:rPr lang="pt-BR" sz="1100" i="1" dirty="0"/>
              <a:t>Revista de Teologia e Ciências da Religião da UNICAP</a:t>
            </a:r>
            <a:r>
              <a:rPr lang="pt-BR" sz="1100" dirty="0"/>
              <a:t>, v. 7, p. 98-113, 2017.</a:t>
            </a:r>
          </a:p>
          <a:p>
            <a:pPr marL="0" indent="0" fontAlgn="base">
              <a:buNone/>
            </a:pPr>
            <a:r>
              <a:rPr lang="pt-BR" sz="1100" b="1" dirty="0">
                <a:hlinkClick r:id="rId2"/>
              </a:rPr>
              <a:t>CAMPOS, B. M.</a:t>
            </a:r>
            <a:r>
              <a:rPr lang="pt-BR" sz="1100" dirty="0"/>
              <a:t> A exclusão do outro na história do mesmo: uma tentativa nova de classificar o velho fundamentalismo religioso. </a:t>
            </a:r>
            <a:r>
              <a:rPr lang="pt-BR" sz="1100" i="1" dirty="0"/>
              <a:t>Religare</a:t>
            </a:r>
            <a:r>
              <a:rPr lang="pt-BR" sz="1100" dirty="0"/>
              <a:t>: Revista do Programa de Pós-graduação em Ciências das Religiões da UFPB, v. 15, p. 354-354, 2018.</a:t>
            </a:r>
          </a:p>
          <a:p>
            <a:pPr marL="0" indent="0" fontAlgn="base">
              <a:buNone/>
            </a:pPr>
            <a:r>
              <a:rPr lang="pt-BR" sz="1100" dirty="0"/>
              <a:t>CARVALHO, S. S.; </a:t>
            </a:r>
            <a:r>
              <a:rPr lang="pt-BR" sz="1100" b="1" dirty="0">
                <a:hlinkClick r:id="rId2"/>
              </a:rPr>
              <a:t> CAMPOS, B. M. </a:t>
            </a:r>
            <a:r>
              <a:rPr lang="pt-BR" sz="1100" dirty="0"/>
              <a:t> Liturgia e marketing religioso: uma análise dos testemunhos no 'Congresso para o Sucesso' iurdiano. </a:t>
            </a:r>
            <a:r>
              <a:rPr lang="pt-BR" sz="1100" i="1" dirty="0"/>
              <a:t>PLURA, Revista de Estudos de Religião</a:t>
            </a:r>
            <a:r>
              <a:rPr lang="pt-BR" sz="1100" dirty="0"/>
              <a:t>, v. 10, p. 127-155, 2019.</a:t>
            </a:r>
          </a:p>
          <a:p>
            <a:pPr marL="0" indent="0" fontAlgn="base">
              <a:buNone/>
            </a:pPr>
            <a:endParaRPr lang="pt-BR" sz="11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08" y="3334911"/>
            <a:ext cx="170497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954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841" y="308052"/>
            <a:ext cx="11508827" cy="1049235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RELIGIÃO, REPRESSÃO E LIBERTAÇÃO</a:t>
            </a:r>
            <a:br>
              <a:rPr lang="pt-BR" dirty="0"/>
            </a:br>
            <a:r>
              <a:rPr lang="pt-BR"/>
              <a:t>– UM DIÁLOGO COM RUBEM </a:t>
            </a:r>
            <a:r>
              <a:rPr lang="pt-BR" dirty="0"/>
              <a:t>ALVES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010104" y="2152498"/>
            <a:ext cx="9845564" cy="253774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00000"/>
              </a:lnSpc>
              <a:buNone/>
            </a:pPr>
            <a:r>
              <a:rPr lang="pt-BR" sz="1200" b="1" dirty="0">
                <a:hlinkClick r:id="rId2"/>
              </a:rPr>
              <a:t>CAMPOS, B. M.</a:t>
            </a:r>
            <a:r>
              <a:rPr lang="pt-BR" sz="1200" dirty="0"/>
              <a:t>; MARIANI, C. M. C. B. . Peter Berger e Rubem Alves: religião como construção social entre a manutenção do mundo e a libertação. </a:t>
            </a:r>
            <a:r>
              <a:rPr lang="pt-BR" sz="1200" i="1" dirty="0"/>
              <a:t>Protestantismo em revista</a:t>
            </a:r>
            <a:r>
              <a:rPr lang="pt-BR" sz="1200" dirty="0"/>
              <a:t>, v. 36, p. 3-20, 2015.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pt-BR" sz="1200" b="1" dirty="0">
                <a:hlinkClick r:id="rId2"/>
              </a:rPr>
              <a:t>CAMPOS, B. M.</a:t>
            </a:r>
            <a:r>
              <a:rPr lang="pt-BR" sz="1200" dirty="0"/>
              <a:t>; MARIANI, C. M. C. B. Lições do abismo: reflexões sobre teologia, mística e poesia em Rubem Alves. </a:t>
            </a:r>
            <a:r>
              <a:rPr lang="pt-BR" sz="1200" i="1" dirty="0"/>
              <a:t>Estudos Teológicos</a:t>
            </a:r>
            <a:r>
              <a:rPr lang="pt-BR" sz="1200" dirty="0"/>
              <a:t> (Online), v. 58, p. 466-482, 2018.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pt-BR" sz="1200" b="1" dirty="0">
                <a:hlinkClick r:id="rId2"/>
              </a:rPr>
              <a:t>CAMPOS, B. M.</a:t>
            </a:r>
            <a:r>
              <a:rPr lang="pt-BR" sz="1200" dirty="0"/>
              <a:t>; MARIANI, C. M. C. B. (Org.) ; RIBEIRO, C. O. (Org.). </a:t>
            </a:r>
            <a:r>
              <a:rPr lang="pt-BR" sz="1200" i="1" dirty="0"/>
              <a:t>Rubem Alves e as contas de vidro</a:t>
            </a:r>
            <a:r>
              <a:rPr lang="pt-BR" sz="1200" dirty="0"/>
              <a:t>: variações sobre teologia, mística, literatura e ciência. São Paulo: Loyola, 2020. 304p.</a:t>
            </a:r>
          </a:p>
          <a:p>
            <a:pPr marL="0" indent="0" fontAlgn="base">
              <a:lnSpc>
                <a:spcPct val="100000"/>
              </a:lnSpc>
              <a:buNone/>
            </a:pPr>
            <a:r>
              <a:rPr lang="pt-BR" sz="1200" b="1" dirty="0">
                <a:hlinkClick r:id="rId2"/>
              </a:rPr>
              <a:t>CAMPOS, B. M.</a:t>
            </a:r>
            <a:r>
              <a:rPr lang="pt-BR" sz="1200" dirty="0"/>
              <a:t> Protestantismo, religião e repressão: Rubem Alves acerta contas com seu passado.</a:t>
            </a:r>
            <a:br>
              <a:rPr lang="pt-BR" sz="1200" dirty="0"/>
            </a:br>
            <a:r>
              <a:rPr lang="pt-BR" sz="1200" dirty="0"/>
              <a:t>In: Breno Martins Campos; Ceci Maria Costa Baptista Mariani; Claudio de Oliveira Ribeiro. (Org.).</a:t>
            </a:r>
            <a:br>
              <a:rPr lang="pt-BR" sz="1200" dirty="0"/>
            </a:br>
            <a:r>
              <a:rPr lang="pt-BR" sz="1200" i="1" dirty="0"/>
              <a:t>Rubem Alves e as contas de vidro</a:t>
            </a:r>
            <a:r>
              <a:rPr lang="pt-BR" sz="1200" dirty="0"/>
              <a:t>: variações sobre teologia, mística, literatura e ciência.</a:t>
            </a:r>
            <a:br>
              <a:rPr lang="pt-BR" sz="1200" dirty="0"/>
            </a:br>
            <a:r>
              <a:rPr lang="pt-BR" sz="1200" dirty="0"/>
              <a:t>São Paulo: Loyola, 2020. p. 65-80.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33" y="2520229"/>
            <a:ext cx="1781175" cy="257175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63680" y="3728545"/>
            <a:ext cx="2544236" cy="162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817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EMENTA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32411" y="2015732"/>
            <a:ext cx="9722443" cy="3758051"/>
          </a:xfrm>
        </p:spPr>
        <p:txBody>
          <a:bodyPr>
            <a:normAutofit fontScale="85000" lnSpcReduction="10000"/>
          </a:bodyPr>
          <a:lstStyle/>
          <a:p>
            <a:r>
              <a:rPr lang="pt-BR" b="1" dirty="0"/>
              <a:t>Coordenadores: Dr. Breno Martins Campos; Dra. Ceci Maria Costa Batista Mariani; Dr. Paulo Augusto de Souza Nogueira </a:t>
            </a:r>
            <a:endParaRPr lang="pt-BR" dirty="0"/>
          </a:p>
          <a:p>
            <a:pPr algn="just"/>
            <a:r>
              <a:rPr lang="pt-BR" b="1" dirty="0"/>
              <a:t>Ementa:</a:t>
            </a:r>
            <a:r>
              <a:rPr lang="pt-BR" dirty="0"/>
              <a:t> A linguagem estrutura e dá expressão à experiência religiosa. Ela o faz criativamente, articulando experiências com o sagrado, como na mística. No entanto, o discurso religioso, precisamente por ter esse potencial de estruturação da experiência, é alvo de ideologias e projetos de dominação, que controlam sua polissemia. Queremos discutir a relação entre religião, linguagem e cultura: por um lado, analisando sua polissemia e potencial de recriar sentidos ilimitadamente, em diálogo e tensão com o sagrado; e, por outro, considerando as formas de domesticação dessa linguagem, submetendo-a a projetos de poder e de consumo. Nossas pesquisas contemplam três itinerários: (a) a poética e a mística, na perspectiva da teopoética e dos estudos de gênero, (b) os discursos fundamentalistas, analisados pela teologia, ciências sociais e da religião, e (c) a polissemia dos textos religiosos na história, por meio da semiótica da cultura e dos estudos discursivos e culturais.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190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t-BR" sz="3200" dirty="0"/>
              <a:t>Da Mística para a poesia: o encontro com a teopoética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pt-BR" sz="2000" dirty="0"/>
              <a:t>Ceci Maria Costa Baptista Mariani</a:t>
            </a:r>
          </a:p>
        </p:txBody>
      </p:sp>
    </p:spTree>
    <p:extLst>
      <p:ext uri="{BB962C8B-B14F-4D97-AF65-F5344CB8AC3E}">
        <p14:creationId xmlns:p14="http://schemas.microsoft.com/office/powerpoint/2010/main" val="21831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Mística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/>
              <a:t>Mística é palavra</a:t>
            </a:r>
            <a:r>
              <a:rPr lang="pt-BR" dirty="0"/>
              <a:t> que se refere a um conhecimento que se encontra além dos limites da razão e que </a:t>
            </a:r>
            <a:r>
              <a:rPr lang="pt-BR" b="1" dirty="0"/>
              <a:t>não tem expressão na linguagem</a:t>
            </a:r>
            <a:r>
              <a:rPr lang="pt-BR" dirty="0"/>
              <a:t>. Refere-se à relação como o Mistério Santo, o “</a:t>
            </a:r>
            <a:r>
              <a:rPr lang="pt-BR" i="1" dirty="0"/>
              <a:t>De onde</a:t>
            </a:r>
            <a:r>
              <a:rPr lang="pt-BR" dirty="0"/>
              <a:t>” e o “</a:t>
            </a:r>
            <a:r>
              <a:rPr lang="pt-BR" i="1" dirty="0"/>
              <a:t>Para Onde</a:t>
            </a:r>
            <a:r>
              <a:rPr lang="pt-BR" dirty="0"/>
              <a:t>” de todas as coisas. Mistério Santo enunciado por </a:t>
            </a:r>
            <a:r>
              <a:rPr lang="pt-BR" dirty="0" err="1"/>
              <a:t>Rahner</a:t>
            </a:r>
            <a:r>
              <a:rPr lang="pt-BR" dirty="0"/>
              <a:t> da seguinte forma: </a:t>
            </a:r>
          </a:p>
          <a:p>
            <a:pPr lvl="1"/>
            <a:r>
              <a:rPr lang="pt-BR" dirty="0"/>
              <a:t>A esse Mistério, que confere um fundamento a cada realidade concreta e que abre um espaço e horizonte para cada conhecimento, eu o chamo de </a:t>
            </a:r>
            <a:r>
              <a:rPr lang="pt-BR" b="1" dirty="0"/>
              <a:t>Deus</a:t>
            </a:r>
            <a:r>
              <a:rPr lang="pt-BR" dirty="0"/>
              <a:t>. Ele não precisa que andemos provando sua existência sem cessar. [...]. Quando eu me situo em meu interior e calo, quando permito que as muitas realidades concretas de minha vida se assentem em um Fundamento [</a:t>
            </a:r>
            <a:r>
              <a:rPr lang="pt-BR" i="1" dirty="0" err="1"/>
              <a:t>Grund</a:t>
            </a:r>
            <a:r>
              <a:rPr lang="pt-BR" dirty="0"/>
              <a:t>], quando deixo que todas as perguntas se centralizem </a:t>
            </a:r>
            <a:r>
              <a:rPr lang="pt-BR" i="1" dirty="0"/>
              <a:t>na Pergunta</a:t>
            </a:r>
            <a:r>
              <a:rPr lang="pt-BR" dirty="0"/>
              <a:t>, aquela que não pode ser respondida com as respostas que são dadas às perguntas concretas, mas deixo que o Mistério infinito se expresse a si mesmo, então o Mistério está presente aí. (RAHNER, apud VORGRIMLER, 2006, p. 12)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91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Contemplação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O conhecimento adquirido</a:t>
            </a:r>
            <a:r>
              <a:rPr lang="pt-BR" dirty="0"/>
              <a:t> na experiência mística conta com a mediação da contemplação que, conforme </a:t>
            </a:r>
            <a:r>
              <a:rPr lang="pt-BR" dirty="0" err="1"/>
              <a:t>Moltmann</a:t>
            </a:r>
            <a:r>
              <a:rPr lang="pt-BR" dirty="0"/>
              <a:t>, implica uma postura “passiva” frente à realidade:</a:t>
            </a:r>
          </a:p>
          <a:p>
            <a:pPr lvl="1"/>
            <a:r>
              <a:rPr lang="pt-BR" dirty="0"/>
              <a:t>Atingimos a compreensão do real quando contemplamos uma flor ou um pôr-do-sol ou uma manifestação de Deus até que </a:t>
            </a:r>
            <a:r>
              <a:rPr lang="pt-BR" i="1" dirty="0"/>
              <a:t>esta</a:t>
            </a:r>
            <a:r>
              <a:rPr lang="pt-BR" dirty="0"/>
              <a:t> flor passe a ser a flor como tal, e </a:t>
            </a:r>
            <a:r>
              <a:rPr lang="pt-BR" i="1" dirty="0"/>
              <a:t>este</a:t>
            </a:r>
            <a:r>
              <a:rPr lang="pt-BR" dirty="0"/>
              <a:t> pôr-do-sol o pôr-do-sol como tal, e </a:t>
            </a:r>
            <a:r>
              <a:rPr lang="pt-BR" i="1" dirty="0"/>
              <a:t>esta</a:t>
            </a:r>
            <a:r>
              <a:rPr lang="pt-BR" dirty="0"/>
              <a:t> manifestação de Deus total e inteiramente o </a:t>
            </a:r>
            <a:r>
              <a:rPr lang="pt-BR" i="1" dirty="0"/>
              <a:t>próprio</a:t>
            </a:r>
            <a:r>
              <a:rPr lang="pt-BR" dirty="0"/>
              <a:t> Deus. Então aquele que contempla passa a ser ele mesmo uma parte da flor, do pôr-do-sol ou de Deus. Pois através do seu conhecer ele participa de seu objeto de conhecimento e é transportado para ele. O conhecer modifica quem conhece, não aquilo que é conhecido. O conhecimento cria comunhão. A gente conhece para participar, não para dominar. (MOLTMANN, 1999, p.191)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921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Insuficiência da linguagem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Testemunhos considerados místicos, entretanto, mesmo reconhecendo a </a:t>
            </a:r>
            <a:r>
              <a:rPr lang="pt-BR" b="1" dirty="0"/>
              <a:t>insuficiência da linguagem</a:t>
            </a:r>
            <a:r>
              <a:rPr lang="pt-BR" dirty="0"/>
              <a:t>, buscam formas de expressão:</a:t>
            </a:r>
          </a:p>
          <a:p>
            <a:pPr lvl="1"/>
            <a:r>
              <a:rPr lang="pt-BR" dirty="0"/>
              <a:t>Torcem e retorcem a linguagem;</a:t>
            </a:r>
          </a:p>
          <a:p>
            <a:pPr lvl="1"/>
            <a:r>
              <a:rPr lang="pt-BR" dirty="0"/>
              <a:t>Usam expressões paradoxais;</a:t>
            </a:r>
          </a:p>
          <a:p>
            <a:pPr lvl="1"/>
            <a:r>
              <a:rPr lang="pt-BR" dirty="0"/>
              <a:t>Recorrem a metáforas e aos símbolos</a:t>
            </a:r>
          </a:p>
          <a:p>
            <a:pPr lvl="1"/>
            <a:r>
              <a:rPr lang="pt-BR" dirty="0"/>
              <a:t>Encontram na poesia condições de expressão do que se capta no silêncio.</a:t>
            </a:r>
          </a:p>
          <a:p>
            <a:pPr marL="457200" lvl="1" indent="0">
              <a:buNone/>
            </a:pPr>
            <a:r>
              <a:rPr lang="pt-BR" dirty="0"/>
              <a:t> </a:t>
            </a:r>
          </a:p>
          <a:p>
            <a:r>
              <a:rPr lang="pt-BR" dirty="0"/>
              <a:t>Mas essa luta exaustiva dos místicos com as palavras não leva ao naufrágio de sua linguagem. Ao contrário, despertam suas capacidades expressivas e levam ao limite o poder significativo das palavras [...] .(VELASCO, 2004, 19)</a:t>
            </a:r>
          </a:p>
        </p:txBody>
      </p:sp>
    </p:spTree>
    <p:extLst>
      <p:ext uri="{BB962C8B-B14F-4D97-AF65-F5344CB8AC3E}">
        <p14:creationId xmlns:p14="http://schemas.microsoft.com/office/powerpoint/2010/main" val="4286363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Testemunhos místicos em linguagem poética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Entre esses testemunhos podemos destacar o de São João da Cruz, mas antes dele, na Idade Média tardia encontramos mulheres, “trovadoras de Deus”, que encontraram na poesia trovadoresca recursos para falar dessa experiência indizível: </a:t>
            </a:r>
            <a:r>
              <a:rPr lang="pt-BR" dirty="0" err="1"/>
              <a:t>Hadewijch</a:t>
            </a:r>
            <a:r>
              <a:rPr lang="pt-BR" dirty="0"/>
              <a:t> de Antuérpia (1200-1248), </a:t>
            </a:r>
            <a:r>
              <a:rPr lang="pt-BR" dirty="0" err="1"/>
              <a:t>Machthilde</a:t>
            </a:r>
            <a:r>
              <a:rPr lang="pt-BR" dirty="0"/>
              <a:t> de Magdeburg (1207-1282) , Marguerite </a:t>
            </a:r>
            <a:r>
              <a:rPr lang="pt-BR" dirty="0" err="1"/>
              <a:t>Porete</a:t>
            </a:r>
            <a:r>
              <a:rPr lang="pt-BR" dirty="0"/>
              <a:t> (1250-1310).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5252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Mística e poesia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51579" y="2237800"/>
            <a:ext cx="9603275" cy="3450613"/>
          </a:xfrm>
        </p:spPr>
        <p:txBody>
          <a:bodyPr>
            <a:normAutofit/>
          </a:bodyPr>
          <a:lstStyle/>
          <a:p>
            <a:r>
              <a:rPr lang="pt-BR" dirty="0"/>
              <a:t>Pela centralidade ocupada pelo símbolo, a linguagem poética tem grande afinidade com a linguagem mística. O símbolo será o recurso de linguagem utilizado para traduzir a inefável experiência do Mistério</a:t>
            </a:r>
          </a:p>
          <a:p>
            <a:pPr lvl="1"/>
            <a:r>
              <a:rPr lang="pt-BR" dirty="0"/>
              <a:t>O símbolo é a palavra fundamental da experiência mística em que se revela e realiza a relação com essa Presença não objetiva que habita a profundidade e possibilita ser. Nem todo símbolo, entretanto, se refere a essa profundidade, mas os que surgem de um impulso vital, sem nenhuma mediação, porém verbalizado com a ajuda da tradição (religiosa ou não) e do contexto, forjado com materiais da vida e suas circunstâncias. (VELASCO, 2009, p.62-63). </a:t>
            </a:r>
          </a:p>
          <a:p>
            <a:pPr lvl="1"/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7644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Teologia na escuta da poesia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Para </a:t>
            </a:r>
            <a:r>
              <a:rPr lang="pt-BR" dirty="0" err="1"/>
              <a:t>Rahner</a:t>
            </a:r>
            <a:r>
              <a:rPr lang="pt-BR" dirty="0"/>
              <a:t>, o cristão, sendo um ouvinte da Palavra de Deus encarnada na história, deve estar capacitado, exercitado e agraciado para ouvir a palavra poética que é a palavra mediante a qual do mistério se torna presente. </a:t>
            </a:r>
          </a:p>
          <a:p>
            <a:pPr lvl="1" algn="just"/>
            <a:r>
              <a:rPr lang="pt-BR" dirty="0"/>
              <a:t>Mas visto que a palavra humana existe como corpo da Palavra permanente infinita de Deus e uma vez que essa Palavra é ouvida através de sua corporeidade permanente, há um nimbo de esplendor e uma promessa oculta em toda palavra. Em cada uma pode ocorrer a encarnação da graça com a Palavra mesma, permanente de Deus e, nela, com o próprio Deus. Ouvir bem a palavra supõe sempre escutar atentamente indo ao fundo, à mais íntima profundidade de cada palavra, esperando que talvez precisamente aí, ao afirmar o homem e o seu mundo, de repente ela se transforme em palavra de amor infinito. (RAHNER, 1964, p.460)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60335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640</TotalTime>
  <Words>2461</Words>
  <Application>Microsoft Office PowerPoint</Application>
  <PresentationFormat>Widescreen</PresentationFormat>
  <Paragraphs>74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1" baseType="lpstr">
      <vt:lpstr>Arial</vt:lpstr>
      <vt:lpstr>Gill Sans MT</vt:lpstr>
      <vt:lpstr>Gallery</vt:lpstr>
      <vt:lpstr>Seminário ALALITE Brasil - 2020</vt:lpstr>
      <vt:lpstr>EMENTA</vt:lpstr>
      <vt:lpstr>Da Mística para a poesia: o encontro com a teopoética</vt:lpstr>
      <vt:lpstr>Mística</vt:lpstr>
      <vt:lpstr>Contemplação</vt:lpstr>
      <vt:lpstr>Insuficiência da linguagem</vt:lpstr>
      <vt:lpstr>Testemunhos místicos em linguagem poética</vt:lpstr>
      <vt:lpstr>Mística e poesia</vt:lpstr>
      <vt:lpstr>A Teologia na escuta da poesia</vt:lpstr>
      <vt:lpstr>Mística e poesia no testemunho de mulheres</vt:lpstr>
      <vt:lpstr>Mística e poesia no testemunho de mulheres</vt:lpstr>
      <vt:lpstr>Mística e poesia no testemunho de mulheres</vt:lpstr>
      <vt:lpstr>Mística e poesia no testemunho de mulheres</vt:lpstr>
      <vt:lpstr>Da POLISSEMIA DA LINGUAGEM RELIGIOSA AO FUNDAMENTALISMO MONOSSÊMICO</vt:lpstr>
      <vt:lpstr>ORIGEM E DESCENDÊNCIA DO FUNDAMENTALISMO</vt:lpstr>
      <vt:lpstr>A linhagem do fundamentalismo protestante no século XX: das raízes às últimas ramificações</vt:lpstr>
      <vt:lpstr>O espírito e a letra do fundamentalismo protestante + O testemunho da verdade no mundo contemporâneo</vt:lpstr>
      <vt:lpstr>RELIGIÃO, REPRESSÃO E LIBERTAÇÃO – UM DIÁLOGO COM RUBEM ALVES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ALALITE Brasil - 2020</dc:title>
  <dc:creator>infra</dc:creator>
  <cp:lastModifiedBy>Alex Villas Boas</cp:lastModifiedBy>
  <cp:revision>56</cp:revision>
  <dcterms:created xsi:type="dcterms:W3CDTF">2020-09-14T19:50:06Z</dcterms:created>
  <dcterms:modified xsi:type="dcterms:W3CDTF">2020-09-23T18:02:14Z</dcterms:modified>
</cp:coreProperties>
</file>